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Lst>
  <p:sldSz cx="18288000" cy="10287000"/>
  <p:notesSz cx="6858000" cy="9144000"/>
  <p:embeddedFontLst>
    <p:embeddedFont>
      <p:font typeface="Noto Sans Bold" charset="1" panose="020B0802040504020204"/>
      <p:regular r:id="rId116"/>
    </p:embeddedFont>
    <p:embeddedFont>
      <p:font typeface="Noto Sans" charset="1" panose="020B0502040504020204"/>
      <p:regular r:id="rId117"/>
    </p:embeddedFont>
    <p:embeddedFont>
      <p:font typeface="Barlow Condensed Heavy" charset="1" panose="00000A06000000000000"/>
      <p:regular r:id="rId118"/>
    </p:embeddedFont>
    <p:embeddedFont>
      <p:font typeface="Public Sans" charset="1" panose="00000000000000000000"/>
      <p:regular r:id="rId119"/>
    </p:embeddedFont>
    <p:embeddedFont>
      <p:font typeface="Open Sauce Bold" charset="1" panose="00000800000000000000"/>
      <p:regular r:id="rId120"/>
    </p:embeddedFont>
    <p:embeddedFont>
      <p:font typeface="Roboto Condensed Bold" charset="1" panose="02000000000000000000"/>
      <p:regular r:id="rId121"/>
    </p:embeddedFont>
    <p:embeddedFont>
      <p:font typeface="Noto Sans Bold Italics" charset="1" panose="020B0802040504090204"/>
      <p:regular r:id="rId1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fonts/font116.fntdata" Type="http://schemas.openxmlformats.org/officeDocument/2006/relationships/font"/><Relationship Id="rId117" Target="fonts/font117.fntdata" Type="http://schemas.openxmlformats.org/officeDocument/2006/relationships/font"/><Relationship Id="rId118" Target="fonts/font118.fntdata" Type="http://schemas.openxmlformats.org/officeDocument/2006/relationships/font"/><Relationship Id="rId119" Target="fonts/font119.fntdata" Type="http://schemas.openxmlformats.org/officeDocument/2006/relationships/font"/><Relationship Id="rId12" Target="slides/slide7.xml" Type="http://schemas.openxmlformats.org/officeDocument/2006/relationships/slide"/><Relationship Id="rId120" Target="fonts/font120.fntdata" Type="http://schemas.openxmlformats.org/officeDocument/2006/relationships/font"/><Relationship Id="rId121" Target="fonts/font121.fntdata" Type="http://schemas.openxmlformats.org/officeDocument/2006/relationships/font"/><Relationship Id="rId122" Target="fonts/font122.fntdata" Type="http://schemas.openxmlformats.org/officeDocument/2006/relationships/font"/><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22.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4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42.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jpe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42.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1638" y="5857123"/>
            <a:ext cx="5105802" cy="740016"/>
            <a:chOff x="0" y="0"/>
            <a:chExt cx="1344738" cy="194901"/>
          </a:xfrm>
        </p:grpSpPr>
        <p:sp>
          <p:nvSpPr>
            <p:cNvPr name="Freeform 3" id="3"/>
            <p:cNvSpPr/>
            <p:nvPr/>
          </p:nvSpPr>
          <p:spPr>
            <a:xfrm flipH="false" flipV="false" rot="0">
              <a:off x="0" y="0"/>
              <a:ext cx="1344738" cy="194901"/>
            </a:xfrm>
            <a:custGeom>
              <a:avLst/>
              <a:gdLst/>
              <a:ahLst/>
              <a:cxnLst/>
              <a:rect r="r" b="b" t="t" l="l"/>
              <a:pathLst>
                <a:path h="194901" w="1344738">
                  <a:moveTo>
                    <a:pt x="97451" y="0"/>
                  </a:moveTo>
                  <a:lnTo>
                    <a:pt x="1247287" y="0"/>
                  </a:lnTo>
                  <a:cubicBezTo>
                    <a:pt x="1273133" y="0"/>
                    <a:pt x="1297920" y="10267"/>
                    <a:pt x="1316195" y="28543"/>
                  </a:cubicBezTo>
                  <a:cubicBezTo>
                    <a:pt x="1334471" y="46818"/>
                    <a:pt x="1344738" y="71605"/>
                    <a:pt x="1344738" y="97451"/>
                  </a:cubicBezTo>
                  <a:lnTo>
                    <a:pt x="1344738" y="97451"/>
                  </a:lnTo>
                  <a:cubicBezTo>
                    <a:pt x="1344738" y="123296"/>
                    <a:pt x="1334471" y="148083"/>
                    <a:pt x="1316195" y="166359"/>
                  </a:cubicBezTo>
                  <a:cubicBezTo>
                    <a:pt x="1297920" y="184634"/>
                    <a:pt x="1273133" y="194901"/>
                    <a:pt x="1247287"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4" id="4"/>
            <p:cNvSpPr txBox="true"/>
            <p:nvPr/>
          </p:nvSpPr>
          <p:spPr>
            <a:xfrm>
              <a:off x="0" y="-38100"/>
              <a:ext cx="1344738"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3890140">
            <a:off x="16906391" y="141292"/>
            <a:ext cx="5289783" cy="52897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50000">
                  <a:srgbClr val="0151B8">
                    <a:alpha val="21600"/>
                  </a:srgbClr>
                </a:gs>
                <a:gs pos="100000">
                  <a:srgbClr val="0151B8">
                    <a:alpha val="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3890140">
            <a:off x="17373685" y="4678407"/>
            <a:ext cx="1384678" cy="138467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100000">
                  <a:srgbClr val="0151B8">
                    <a:alpha val="2160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3770140">
            <a:off x="15794190" y="675669"/>
            <a:ext cx="730678" cy="7306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0008209" y="1721623"/>
            <a:ext cx="6661162" cy="666116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p:spPr>
        </p:sp>
        <p:sp>
          <p:nvSpPr>
            <p:cNvPr name="TextBox 16" id="16"/>
            <p:cNvSpPr txBox="true"/>
            <p:nvPr/>
          </p:nvSpPr>
          <p:spPr>
            <a:xfrm>
              <a:off x="76200" y="38100"/>
              <a:ext cx="660400" cy="698500"/>
            </a:xfrm>
            <a:prstGeom prst="rect">
              <a:avLst/>
            </a:prstGeom>
          </p:spPr>
          <p:txBody>
            <a:bodyPr anchor="ctr" rtlCol="false" tIns="48262" lIns="48262" bIns="48262" rIns="48262"/>
            <a:lstStyle/>
            <a:p>
              <a:pPr algn="ctr">
                <a:lnSpc>
                  <a:spcPts val="2659"/>
                </a:lnSpc>
              </a:pPr>
            </a:p>
          </p:txBody>
        </p:sp>
      </p:grpSp>
      <p:grpSp>
        <p:nvGrpSpPr>
          <p:cNvPr name="Group 17" id="17"/>
          <p:cNvGrpSpPr/>
          <p:nvPr/>
        </p:nvGrpSpPr>
        <p:grpSpPr>
          <a:xfrm rot="0">
            <a:off x="10395650" y="2109064"/>
            <a:ext cx="5886280" cy="58862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329" t="0" r="-25329" b="0"/>
              </a:stretch>
            </a:blipFill>
            <a:ln w="123825" cap="sq">
              <a:solidFill>
                <a:srgbClr val="FFFFFF"/>
              </a:solidFill>
              <a:prstDash val="solid"/>
              <a:miter/>
            </a:ln>
          </p:spPr>
        </p:sp>
      </p:grpSp>
      <p:sp>
        <p:nvSpPr>
          <p:cNvPr name="Freeform 19" id="19"/>
          <p:cNvSpPr/>
          <p:nvPr/>
        </p:nvSpPr>
        <p:spPr>
          <a:xfrm flipH="false" flipV="false" rot="0">
            <a:off x="9344025" y="650206"/>
            <a:ext cx="1302738" cy="701789"/>
          </a:xfrm>
          <a:custGeom>
            <a:avLst/>
            <a:gdLst/>
            <a:ahLst/>
            <a:cxnLst/>
            <a:rect r="r" b="b" t="t" l="l"/>
            <a:pathLst>
              <a:path h="701789" w="1302738">
                <a:moveTo>
                  <a:pt x="0" y="0"/>
                </a:moveTo>
                <a:lnTo>
                  <a:pt x="1302738" y="0"/>
                </a:lnTo>
                <a:lnTo>
                  <a:pt x="1302738" y="701790"/>
                </a:lnTo>
                <a:lnTo>
                  <a:pt x="0" y="70179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0" id="20"/>
          <p:cNvSpPr/>
          <p:nvPr/>
        </p:nvSpPr>
        <p:spPr>
          <a:xfrm flipH="false" flipV="false" rot="0">
            <a:off x="16140479" y="8362424"/>
            <a:ext cx="1302738" cy="701789"/>
          </a:xfrm>
          <a:custGeom>
            <a:avLst/>
            <a:gdLst/>
            <a:ahLst/>
            <a:cxnLst/>
            <a:rect r="r" b="b" t="t" l="l"/>
            <a:pathLst>
              <a:path h="701789" w="1302738">
                <a:moveTo>
                  <a:pt x="0" y="0"/>
                </a:moveTo>
                <a:lnTo>
                  <a:pt x="1302738" y="0"/>
                </a:lnTo>
                <a:lnTo>
                  <a:pt x="1302738" y="701789"/>
                </a:lnTo>
                <a:lnTo>
                  <a:pt x="0" y="701789"/>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21" id="21"/>
          <p:cNvGrpSpPr/>
          <p:nvPr/>
        </p:nvGrpSpPr>
        <p:grpSpPr>
          <a:xfrm rot="0">
            <a:off x="-115063" y="9461658"/>
            <a:ext cx="18518127" cy="798211"/>
            <a:chOff x="0" y="0"/>
            <a:chExt cx="4877202" cy="210228"/>
          </a:xfrm>
        </p:grpSpPr>
        <p:sp>
          <p:nvSpPr>
            <p:cNvPr name="Freeform 22" id="22"/>
            <p:cNvSpPr/>
            <p:nvPr/>
          </p:nvSpPr>
          <p:spPr>
            <a:xfrm flipH="false" flipV="false" rot="0">
              <a:off x="0" y="0"/>
              <a:ext cx="4877202" cy="210228"/>
            </a:xfrm>
            <a:custGeom>
              <a:avLst/>
              <a:gdLst/>
              <a:ahLst/>
              <a:cxnLst/>
              <a:rect r="r" b="b" t="t" l="l"/>
              <a:pathLst>
                <a:path h="210228" w="4877202">
                  <a:moveTo>
                    <a:pt x="0" y="0"/>
                  </a:moveTo>
                  <a:lnTo>
                    <a:pt x="4877202" y="0"/>
                  </a:lnTo>
                  <a:lnTo>
                    <a:pt x="4877202" y="210228"/>
                  </a:lnTo>
                  <a:lnTo>
                    <a:pt x="0" y="210228"/>
                  </a:lnTo>
                  <a:close/>
                </a:path>
              </a:pathLst>
            </a:custGeom>
            <a:gradFill rotWithShape="true">
              <a:gsLst>
                <a:gs pos="0">
                  <a:srgbClr val="0453B9">
                    <a:alpha val="100000"/>
                  </a:srgbClr>
                </a:gs>
                <a:gs pos="100000">
                  <a:srgbClr val="3881DF">
                    <a:alpha val="100000"/>
                  </a:srgbClr>
                </a:gs>
              </a:gsLst>
              <a:lin ang="2700000"/>
            </a:gradFill>
          </p:spPr>
        </p:sp>
        <p:sp>
          <p:nvSpPr>
            <p:cNvPr name="TextBox 23" id="23"/>
            <p:cNvSpPr txBox="true"/>
            <p:nvPr/>
          </p:nvSpPr>
          <p:spPr>
            <a:xfrm>
              <a:off x="0" y="-66675"/>
              <a:ext cx="4877202" cy="276903"/>
            </a:xfrm>
            <a:prstGeom prst="rect">
              <a:avLst/>
            </a:prstGeom>
          </p:spPr>
          <p:txBody>
            <a:bodyPr anchor="ctr" rtlCol="false" tIns="50800" lIns="50800" bIns="50800" rIns="50800"/>
            <a:lstStyle/>
            <a:p>
              <a:pPr algn="ctr">
                <a:lnSpc>
                  <a:spcPts val="3020"/>
                </a:lnSpc>
              </a:pPr>
            </a:p>
          </p:txBody>
        </p:sp>
      </p:grpSp>
      <p:sp>
        <p:nvSpPr>
          <p:cNvPr name="Freeform 24" id="24"/>
          <p:cNvSpPr/>
          <p:nvPr/>
        </p:nvSpPr>
        <p:spPr>
          <a:xfrm flipH="false" flipV="false" rot="0">
            <a:off x="482069" y="221106"/>
            <a:ext cx="1759137" cy="779995"/>
          </a:xfrm>
          <a:custGeom>
            <a:avLst/>
            <a:gdLst/>
            <a:ahLst/>
            <a:cxnLst/>
            <a:rect r="r" b="b" t="t" l="l"/>
            <a:pathLst>
              <a:path h="779995" w="1759137">
                <a:moveTo>
                  <a:pt x="0" y="0"/>
                </a:moveTo>
                <a:lnTo>
                  <a:pt x="1759137" y="0"/>
                </a:lnTo>
                <a:lnTo>
                  <a:pt x="1759137" y="779995"/>
                </a:lnTo>
                <a:lnTo>
                  <a:pt x="0" y="779995"/>
                </a:lnTo>
                <a:lnTo>
                  <a:pt x="0" y="0"/>
                </a:lnTo>
                <a:close/>
              </a:path>
            </a:pathLst>
          </a:custGeom>
          <a:blipFill>
            <a:blip r:embed="rId5"/>
            <a:stretch>
              <a:fillRect l="0" t="0" r="0" b="0"/>
            </a:stretch>
          </a:blipFill>
        </p:spPr>
      </p:sp>
      <p:sp>
        <p:nvSpPr>
          <p:cNvPr name="TextBox 25" id="25"/>
          <p:cNvSpPr txBox="true"/>
          <p:nvPr/>
        </p:nvSpPr>
        <p:spPr>
          <a:xfrm rot="0">
            <a:off x="1424834" y="3937505"/>
            <a:ext cx="8256425" cy="1205995"/>
          </a:xfrm>
          <a:prstGeom prst="rect">
            <a:avLst/>
          </a:prstGeom>
        </p:spPr>
        <p:txBody>
          <a:bodyPr anchor="t" rtlCol="false" tIns="0" lIns="0" bIns="0" rIns="0">
            <a:spAutoFit/>
          </a:bodyPr>
          <a:lstStyle/>
          <a:p>
            <a:pPr algn="l">
              <a:lnSpc>
                <a:spcPts val="9374"/>
              </a:lnSpc>
            </a:pPr>
            <a:r>
              <a:rPr lang="en-US" sz="8600" b="true">
                <a:solidFill>
                  <a:srgbClr val="000000"/>
                </a:solidFill>
                <a:latin typeface="Noto Sans Bold"/>
                <a:ea typeface="Noto Sans Bold"/>
                <a:cs typeface="Noto Sans Bold"/>
                <a:sym typeface="Noto Sans Bold"/>
              </a:rPr>
              <a:t>CƠ SỞ DỮ LIỆU</a:t>
            </a:r>
          </a:p>
        </p:txBody>
      </p:sp>
      <p:sp>
        <p:nvSpPr>
          <p:cNvPr name="TextBox 26" id="26"/>
          <p:cNvSpPr txBox="true"/>
          <p:nvPr/>
        </p:nvSpPr>
        <p:spPr>
          <a:xfrm rot="0">
            <a:off x="1665380" y="5924071"/>
            <a:ext cx="8015880" cy="554424"/>
          </a:xfrm>
          <a:prstGeom prst="rect">
            <a:avLst/>
          </a:prstGeom>
        </p:spPr>
        <p:txBody>
          <a:bodyPr anchor="t" rtlCol="false" tIns="0" lIns="0" bIns="0" rIns="0">
            <a:spAutoFit/>
          </a:bodyPr>
          <a:lstStyle/>
          <a:p>
            <a:pPr algn="l">
              <a:lnSpc>
                <a:spcPts val="4502"/>
              </a:lnSpc>
              <a:spcBef>
                <a:spcPct val="0"/>
              </a:spcBef>
            </a:pPr>
            <a:r>
              <a:rPr lang="en-US" sz="3216">
                <a:solidFill>
                  <a:srgbClr val="000000"/>
                </a:solidFill>
                <a:latin typeface="Noto Sans"/>
                <a:ea typeface="Noto Sans"/>
                <a:cs typeface="Noto Sans"/>
                <a:sym typeface="Noto Sans"/>
              </a:rPr>
              <a:t>NHÓM 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14867" y="2436835"/>
            <a:ext cx="2544433" cy="2544433"/>
          </a:xfrm>
          <a:custGeom>
            <a:avLst/>
            <a:gdLst/>
            <a:ahLst/>
            <a:cxnLst/>
            <a:rect r="r" b="b" t="t" l="l"/>
            <a:pathLst>
              <a:path h="2544433" w="2544433">
                <a:moveTo>
                  <a:pt x="0" y="0"/>
                </a:moveTo>
                <a:lnTo>
                  <a:pt x="2544433" y="0"/>
                </a:lnTo>
                <a:lnTo>
                  <a:pt x="2544433"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23691" y="4333073"/>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19772" r="0" b="-19772"/>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901205" y="1592487"/>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2412807" y="4406975"/>
            <a:ext cx="11836867" cy="1663551"/>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CÀI ĐẶT CSDL</a:t>
            </a:r>
          </a:p>
        </p:txBody>
      </p:sp>
      <p:sp>
        <p:nvSpPr>
          <p:cNvPr name="TextBox 17" id="17"/>
          <p:cNvSpPr txBox="true"/>
          <p:nvPr/>
        </p:nvSpPr>
        <p:spPr>
          <a:xfrm rot="0">
            <a:off x="14249674" y="1365919"/>
            <a:ext cx="3009626" cy="424560"/>
          </a:xfrm>
          <a:prstGeom prst="rect">
            <a:avLst/>
          </a:prstGeom>
        </p:spPr>
        <p:txBody>
          <a:bodyPr anchor="t" rtlCol="false" tIns="0" lIns="0" bIns="0" rIns="0">
            <a:spAutoFit/>
          </a:bodyPr>
          <a:lstStyle/>
          <a:p>
            <a:pPr algn="l">
              <a:lnSpc>
                <a:spcPts val="3302"/>
              </a:lnSpc>
            </a:pPr>
            <a:r>
              <a:rPr lang="en-US" sz="2600">
                <a:solidFill>
                  <a:srgbClr val="FFFFFF"/>
                </a:solidFill>
                <a:latin typeface="Noto Sans"/>
                <a:ea typeface="Noto Sans"/>
                <a:cs typeface="Noto Sans"/>
                <a:sym typeface="Noto Sans"/>
              </a:rPr>
              <a:t>NHÓM 12</a:t>
            </a:r>
          </a:p>
        </p:txBody>
      </p:sp>
    </p:spTree>
  </p:cSld>
  <p:clrMapOvr>
    <a:masterClrMapping/>
  </p:clrMapOvr>
</p:sld>
</file>

<file path=ppt/slides/slide10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0155905" y="3177140"/>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2700000">
            <a:off x="-3985629" y="-3505764"/>
            <a:ext cx="10863149" cy="10863149"/>
            <a:chOff x="0" y="0"/>
            <a:chExt cx="2041549" cy="2041549"/>
          </a:xfrm>
        </p:grpSpPr>
        <p:sp>
          <p:nvSpPr>
            <p:cNvPr name="Freeform 6" id="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7" id="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2889583">
            <a:off x="14089407" y="7527829"/>
            <a:ext cx="6986782" cy="8647287"/>
            <a:chOff x="0" y="0"/>
            <a:chExt cx="1906815" cy="2359996"/>
          </a:xfrm>
        </p:grpSpPr>
        <p:sp>
          <p:nvSpPr>
            <p:cNvPr name="Freeform 9" id="9"/>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10" id="10"/>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14762946" y="9051884"/>
            <a:ext cx="6986782" cy="6544861"/>
            <a:chOff x="0" y="0"/>
            <a:chExt cx="1906815" cy="1786207"/>
          </a:xfrm>
        </p:grpSpPr>
        <p:sp>
          <p:nvSpPr>
            <p:cNvPr name="Freeform 12" id="12"/>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2889583">
            <a:off x="-469608" y="-3153696"/>
            <a:ext cx="2549429" cy="8029063"/>
            <a:chOff x="0" y="0"/>
            <a:chExt cx="695784" cy="2191272"/>
          </a:xfrm>
        </p:grpSpPr>
        <p:sp>
          <p:nvSpPr>
            <p:cNvPr name="Freeform 15" id="15"/>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6" id="16"/>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7" id="17"/>
          <p:cNvGrpSpPr/>
          <p:nvPr/>
        </p:nvGrpSpPr>
        <p:grpSpPr>
          <a:xfrm rot="2889583">
            <a:off x="-794455" y="-1458097"/>
            <a:ext cx="1833864" cy="4699825"/>
            <a:chOff x="0" y="0"/>
            <a:chExt cx="500494" cy="1282664"/>
          </a:xfrm>
        </p:grpSpPr>
        <p:sp>
          <p:nvSpPr>
            <p:cNvPr name="Freeform 18" id="18"/>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9" id="19"/>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20" id="20"/>
          <p:cNvSpPr txBox="true"/>
          <p:nvPr/>
        </p:nvSpPr>
        <p:spPr>
          <a:xfrm rot="0">
            <a:off x="1928340" y="2203085"/>
            <a:ext cx="13949909" cy="6098955"/>
          </a:xfrm>
          <a:prstGeom prst="rect">
            <a:avLst/>
          </a:prstGeom>
        </p:spPr>
        <p:txBody>
          <a:bodyPr anchor="t" rtlCol="false" tIns="0" lIns="0" bIns="0" rIns="0">
            <a:spAutoFit/>
          </a:bodyPr>
          <a:lstStyle/>
          <a:p>
            <a:pPr algn="l">
              <a:lnSpc>
                <a:spcPts val="6144"/>
              </a:lnSpc>
            </a:pPr>
            <a:r>
              <a:rPr lang="en-US" sz="3200">
                <a:solidFill>
                  <a:srgbClr val="000000"/>
                </a:solidFill>
                <a:latin typeface="Noto Sans"/>
                <a:ea typeface="Noto Sans"/>
                <a:cs typeface="Noto Sans"/>
                <a:sym typeface="Noto Sans"/>
              </a:rPr>
              <a:t>c.</a:t>
            </a:r>
          </a:p>
          <a:p>
            <a:pPr algn="l">
              <a:lnSpc>
                <a:spcPts val="6144"/>
              </a:lnSpc>
            </a:pPr>
            <a:r>
              <a:rPr lang="en-US" sz="3200">
                <a:solidFill>
                  <a:srgbClr val="000000"/>
                </a:solidFill>
                <a:latin typeface="Noto Sans"/>
                <a:ea typeface="Noto Sans"/>
                <a:cs typeface="Noto Sans"/>
                <a:sym typeface="Noto Sans"/>
              </a:rPr>
              <a:t>Lược đồ Q được định nghĩa với các thuộc tính mang giá trị nguyên tố =&gt; Q đạt dạng chuẩn 1.</a:t>
            </a:r>
          </a:p>
          <a:p>
            <a:pPr algn="l">
              <a:lnSpc>
                <a:spcPts val="6144"/>
              </a:lnSpc>
            </a:pPr>
            <a:r>
              <a:rPr lang="en-US" sz="3200">
                <a:solidFill>
                  <a:srgbClr val="000000"/>
                </a:solidFill>
                <a:latin typeface="Noto Sans"/>
                <a:ea typeface="Noto Sans"/>
                <a:cs typeface="Noto Sans"/>
                <a:sym typeface="Noto Sans"/>
              </a:rPr>
              <a:t>Lược đồ Q có khóa là CK mà C ⊂ CK và C→D, trong đó D là thuộc tính không khóa (nghĩa là thuộc tính D không phụ thuộc đầy đủ vào khóa). Do vậy, Q không đạt dạng chuẩn 2.</a:t>
            </a:r>
          </a:p>
          <a:p>
            <a:pPr algn="l">
              <a:lnSpc>
                <a:spcPts val="6144"/>
              </a:lnSpc>
            </a:pPr>
            <a:r>
              <a:rPr lang="en-US" sz="3200">
                <a:solidFill>
                  <a:srgbClr val="000000"/>
                </a:solidFill>
                <a:latin typeface="Noto Sans"/>
                <a:ea typeface="Noto Sans"/>
                <a:cs typeface="Noto Sans"/>
                <a:sym typeface="Noto Sans"/>
              </a:rPr>
              <a:t>Vì Q không đạt dạng chuẩn 2 nên nó cũng </a:t>
            </a:r>
            <a:r>
              <a:rPr lang="en-US" b="true" sz="3200">
                <a:solidFill>
                  <a:srgbClr val="000000"/>
                </a:solidFill>
                <a:latin typeface="Noto Sans Bold"/>
                <a:ea typeface="Noto Sans Bold"/>
                <a:cs typeface="Noto Sans Bold"/>
                <a:sym typeface="Noto Sans Bold"/>
              </a:rPr>
              <a:t>không thỏa</a:t>
            </a:r>
            <a:r>
              <a:rPr lang="en-US" sz="3200">
                <a:solidFill>
                  <a:srgbClr val="000000"/>
                </a:solidFill>
                <a:latin typeface="Noto Sans"/>
                <a:ea typeface="Noto Sans"/>
                <a:cs typeface="Noto Sans"/>
                <a:sym typeface="Noto Sans"/>
              </a:rPr>
              <a:t> dạng chuẩn 3 và BCNF.</a:t>
            </a:r>
          </a:p>
        </p:txBody>
      </p:sp>
    </p:spTree>
  </p:cSld>
  <p:clrMapOvr>
    <a:masterClrMapping/>
  </p:clrMapOvr>
  <p:transition spd="fast">
    <p:wipe dir="l"/>
  </p:transition>
</p:sld>
</file>

<file path=ppt/slides/slide10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271812" y="1815148"/>
            <a:ext cx="16310985" cy="6475729"/>
          </a:xfrm>
          <a:prstGeom prst="rect">
            <a:avLst/>
          </a:prstGeom>
        </p:spPr>
        <p:txBody>
          <a:bodyPr anchor="t" rtlCol="false" tIns="0" lIns="0" bIns="0" rIns="0">
            <a:spAutoFit/>
          </a:bodyPr>
          <a:lstStyle/>
          <a:p>
            <a:pPr algn="l">
              <a:lnSpc>
                <a:spcPts val="7405"/>
              </a:lnSpc>
            </a:pPr>
            <a:r>
              <a:rPr lang="en-US" b="true" sz="4599" spc="510">
                <a:solidFill>
                  <a:srgbClr val="000000"/>
                </a:solidFill>
                <a:latin typeface="Noto Sans Bold"/>
                <a:ea typeface="Noto Sans Bold"/>
                <a:cs typeface="Noto Sans Bold"/>
                <a:sym typeface="Noto Sans Bold"/>
              </a:rPr>
              <a:t>Bài 6: </a:t>
            </a:r>
          </a:p>
          <a:p>
            <a:pPr algn="l">
              <a:lnSpc>
                <a:spcPts val="7405"/>
              </a:lnSpc>
            </a:pPr>
            <a:r>
              <a:rPr lang="en-US" sz="4599" spc="510">
                <a:solidFill>
                  <a:srgbClr val="000000"/>
                </a:solidFill>
                <a:latin typeface="Noto Sans"/>
                <a:ea typeface="Noto Sans"/>
                <a:cs typeface="Noto Sans"/>
                <a:sym typeface="Noto Sans"/>
              </a:rPr>
              <a:t>Cho lược đồ quan hệ Q(S,I,D,M) F = {f₁:SI → DM; f₂:SD→ M; f₃:D→ M} </a:t>
            </a:r>
          </a:p>
          <a:p>
            <a:pPr algn="l">
              <a:lnSpc>
                <a:spcPts val="7405"/>
              </a:lnSpc>
            </a:pPr>
            <a:r>
              <a:rPr lang="en-US" sz="4599" spc="510">
                <a:solidFill>
                  <a:srgbClr val="000000"/>
                </a:solidFill>
                <a:latin typeface="Noto Sans"/>
                <a:ea typeface="Noto Sans"/>
                <a:cs typeface="Noto Sans"/>
                <a:sym typeface="Noto Sans"/>
              </a:rPr>
              <a:t>a) Tính bao đóng D⁺, SD⁺, SI⁺ </a:t>
            </a:r>
          </a:p>
          <a:p>
            <a:pPr algn="l">
              <a:lnSpc>
                <a:spcPts val="7405"/>
              </a:lnSpc>
            </a:pPr>
            <a:r>
              <a:rPr lang="en-US" sz="4599" spc="510">
                <a:solidFill>
                  <a:srgbClr val="000000"/>
                </a:solidFill>
                <a:latin typeface="Noto Sans"/>
                <a:ea typeface="Noto Sans"/>
                <a:cs typeface="Noto Sans"/>
                <a:sym typeface="Noto Sans"/>
              </a:rPr>
              <a:t>b) Tìm tất cả các khóa của Q </a:t>
            </a:r>
          </a:p>
          <a:p>
            <a:pPr algn="l">
              <a:lnSpc>
                <a:spcPts val="7405"/>
              </a:lnSpc>
            </a:pPr>
            <a:r>
              <a:rPr lang="en-US" sz="4599" spc="510">
                <a:solidFill>
                  <a:srgbClr val="000000"/>
                </a:solidFill>
                <a:latin typeface="Noto Sans"/>
                <a:ea typeface="Noto Sans"/>
                <a:cs typeface="Noto Sans"/>
                <a:sym typeface="Noto Sans"/>
              </a:rPr>
              <a:t>c) Tìm phủ tối thiểu của F </a:t>
            </a:r>
          </a:p>
          <a:p>
            <a:pPr algn="l">
              <a:lnSpc>
                <a:spcPts val="7405"/>
              </a:lnSpc>
            </a:pPr>
            <a:r>
              <a:rPr lang="en-US" sz="4599" spc="510">
                <a:solidFill>
                  <a:srgbClr val="000000"/>
                </a:solidFill>
                <a:latin typeface="Noto Sans"/>
                <a:ea typeface="Noto Sans"/>
                <a:cs typeface="Noto Sans"/>
                <a:sym typeface="Noto Sans"/>
              </a:rPr>
              <a:t>d) Xác định dạng chuẩn cao nhất của Q</a:t>
            </a:r>
          </a:p>
        </p:txBody>
      </p:sp>
    </p:spTree>
  </p:cSld>
  <p:clrMapOvr>
    <a:masterClrMapping/>
  </p:clrMapOvr>
  <p:transition spd="fast">
    <p:wipe dir="u"/>
  </p:transition>
</p:sld>
</file>

<file path=ppt/slides/slide10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41325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508679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834375" y="1712226"/>
            <a:ext cx="14619251" cy="6757773"/>
          </a:xfrm>
          <a:prstGeom prst="rect">
            <a:avLst/>
          </a:prstGeom>
        </p:spPr>
        <p:txBody>
          <a:bodyPr anchor="t" rtlCol="false" tIns="0" lIns="0" bIns="0" rIns="0">
            <a:spAutoFit/>
          </a:bodyPr>
          <a:lstStyle/>
          <a:p>
            <a:pPr algn="l">
              <a:lnSpc>
                <a:spcPts val="7635"/>
              </a:lnSpc>
              <a:spcBef>
                <a:spcPct val="0"/>
              </a:spcBef>
            </a:pPr>
            <a:r>
              <a:rPr lang="en-US" sz="5453">
                <a:solidFill>
                  <a:srgbClr val="000000"/>
                </a:solidFill>
                <a:latin typeface="Noto Sans"/>
                <a:ea typeface="Noto Sans"/>
                <a:cs typeface="Noto Sans"/>
                <a:sym typeface="Noto Sans"/>
              </a:rPr>
              <a:t>a) </a:t>
            </a:r>
          </a:p>
          <a:p>
            <a:pPr algn="l">
              <a:lnSpc>
                <a:spcPts val="7635"/>
              </a:lnSpc>
              <a:spcBef>
                <a:spcPct val="0"/>
              </a:spcBef>
            </a:pPr>
            <a:r>
              <a:rPr lang="en-US" sz="5453">
                <a:solidFill>
                  <a:srgbClr val="000000"/>
                </a:solidFill>
                <a:latin typeface="Noto Sans"/>
                <a:ea typeface="Noto Sans"/>
                <a:cs typeface="Noto Sans"/>
                <a:sym typeface="Noto Sans"/>
              </a:rPr>
              <a:t>D+ = DM</a:t>
            </a:r>
          </a:p>
          <a:p>
            <a:pPr algn="l">
              <a:lnSpc>
                <a:spcPts val="7635"/>
              </a:lnSpc>
              <a:spcBef>
                <a:spcPct val="0"/>
              </a:spcBef>
            </a:pPr>
            <a:r>
              <a:rPr lang="en-US" sz="5453">
                <a:solidFill>
                  <a:srgbClr val="000000"/>
                </a:solidFill>
                <a:latin typeface="Noto Sans"/>
                <a:ea typeface="Noto Sans"/>
                <a:cs typeface="Noto Sans"/>
                <a:sym typeface="Noto Sans"/>
              </a:rPr>
              <a:t>SD+ = SDM</a:t>
            </a:r>
          </a:p>
          <a:p>
            <a:pPr algn="l">
              <a:lnSpc>
                <a:spcPts val="7635"/>
              </a:lnSpc>
              <a:spcBef>
                <a:spcPct val="0"/>
              </a:spcBef>
            </a:pPr>
            <a:r>
              <a:rPr lang="en-US" sz="5453">
                <a:solidFill>
                  <a:srgbClr val="000000"/>
                </a:solidFill>
                <a:latin typeface="Noto Sans"/>
                <a:ea typeface="Noto Sans"/>
                <a:cs typeface="Noto Sans"/>
                <a:sym typeface="Noto Sans"/>
              </a:rPr>
              <a:t>SI+ = SIDM = Q+</a:t>
            </a:r>
          </a:p>
          <a:p>
            <a:pPr algn="l">
              <a:lnSpc>
                <a:spcPts val="8055"/>
              </a:lnSpc>
              <a:spcBef>
                <a:spcPct val="0"/>
              </a:spcBef>
            </a:pPr>
          </a:p>
          <a:p>
            <a:pPr algn="l">
              <a:lnSpc>
                <a:spcPts val="7635"/>
              </a:lnSpc>
              <a:spcBef>
                <a:spcPct val="0"/>
              </a:spcBef>
            </a:pPr>
            <a:r>
              <a:rPr lang="en-US" sz="5453">
                <a:solidFill>
                  <a:srgbClr val="000000"/>
                </a:solidFill>
                <a:latin typeface="Noto Sans"/>
                <a:ea typeface="Noto Sans"/>
                <a:cs typeface="Noto Sans"/>
                <a:sym typeface="Noto Sans"/>
              </a:rPr>
              <a:t>b) SI là nút gốc</a:t>
            </a:r>
          </a:p>
          <a:p>
            <a:pPr algn="l">
              <a:lnSpc>
                <a:spcPts val="7635"/>
              </a:lnSpc>
              <a:spcBef>
                <a:spcPct val="0"/>
              </a:spcBef>
            </a:pPr>
            <a:r>
              <a:rPr lang="en-US" sz="5453">
                <a:solidFill>
                  <a:srgbClr val="000000"/>
                </a:solidFill>
                <a:latin typeface="Noto Sans"/>
                <a:ea typeface="Noto Sans"/>
                <a:cs typeface="Noto Sans"/>
                <a:sym typeface="Noto Sans"/>
              </a:rPr>
              <a:t>SI+ = SIDM = Q+ =&gt; SI là khoá duy nhất của Q</a:t>
            </a:r>
          </a:p>
        </p:txBody>
      </p:sp>
    </p:spTree>
  </p:cSld>
  <p:clrMapOvr>
    <a:masterClrMapping/>
  </p:clrMapOvr>
  <p:transition spd="fast">
    <p:wipe dir="u"/>
  </p:transition>
</p:sld>
</file>

<file path=ppt/slides/slide10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932787" y="572276"/>
            <a:ext cx="15323550" cy="9495655"/>
          </a:xfrm>
          <a:prstGeom prst="rect">
            <a:avLst/>
          </a:prstGeom>
        </p:spPr>
        <p:txBody>
          <a:bodyPr anchor="t" rtlCol="false" tIns="0" lIns="0" bIns="0" rIns="0">
            <a:spAutoFit/>
          </a:bodyPr>
          <a:lstStyle/>
          <a:p>
            <a:pPr algn="l">
              <a:lnSpc>
                <a:spcPts val="3784"/>
              </a:lnSpc>
            </a:pPr>
            <a:r>
              <a:rPr lang="en-US" b="true" sz="2335">
                <a:solidFill>
                  <a:srgbClr val="000000"/>
                </a:solidFill>
                <a:latin typeface="Noto Sans Bold"/>
                <a:ea typeface="Noto Sans Bold"/>
                <a:cs typeface="Noto Sans Bold"/>
                <a:sym typeface="Noto Sans Bold"/>
              </a:rPr>
              <a:t>c) </a:t>
            </a:r>
            <a:r>
              <a:rPr lang="en-US" sz="2335">
                <a:solidFill>
                  <a:srgbClr val="000000"/>
                </a:solidFill>
                <a:latin typeface="Noto Sans"/>
                <a:ea typeface="Noto Sans"/>
                <a:cs typeface="Noto Sans"/>
                <a:sym typeface="Noto Sans"/>
              </a:rPr>
              <a:t>+ Phân rã vế phải: F = {SI → D; SI → M; SD→ M; D→ M}</a:t>
            </a:r>
          </a:p>
          <a:p>
            <a:pPr algn="l">
              <a:lnSpc>
                <a:spcPts val="3784"/>
              </a:lnSpc>
            </a:pPr>
            <a:r>
              <a:rPr lang="en-US" sz="2335">
                <a:solidFill>
                  <a:srgbClr val="000000"/>
                </a:solidFill>
                <a:latin typeface="Noto Sans"/>
                <a:ea typeface="Noto Sans"/>
                <a:cs typeface="Noto Sans"/>
                <a:sym typeface="Noto Sans"/>
              </a:rPr>
              <a:t> + Loại bỏ thuộc tính vế trái dư thừa:</a:t>
            </a:r>
          </a:p>
          <a:p>
            <a:pPr algn="l">
              <a:lnSpc>
                <a:spcPts val="3784"/>
              </a:lnSpc>
            </a:pPr>
            <a:r>
              <a:rPr lang="en-US" b="true" sz="2335">
                <a:solidFill>
                  <a:srgbClr val="000000"/>
                </a:solidFill>
                <a:latin typeface="Noto Sans Bold"/>
                <a:ea typeface="Noto Sans Bold"/>
                <a:cs typeface="Noto Sans Bold"/>
                <a:sym typeface="Noto Sans Bold"/>
              </a:rPr>
              <a:t>+ Xét SI→ D:</a:t>
            </a:r>
          </a:p>
          <a:p>
            <a:pPr algn="l">
              <a:lnSpc>
                <a:spcPts val="3784"/>
              </a:lnSpc>
            </a:pPr>
            <a:r>
              <a:rPr lang="en-US" sz="2335">
                <a:solidFill>
                  <a:srgbClr val="000000"/>
                </a:solidFill>
                <a:latin typeface="Noto Sans"/>
                <a:ea typeface="Noto Sans"/>
                <a:cs typeface="Noto Sans"/>
                <a:sym typeface="Noto Sans"/>
              </a:rPr>
              <a:t>S+F-{SI→ D} = S, không chứa D → I không thừa</a:t>
            </a:r>
          </a:p>
          <a:p>
            <a:pPr algn="l">
              <a:lnSpc>
                <a:spcPts val="3784"/>
              </a:lnSpc>
            </a:pPr>
            <a:r>
              <a:rPr lang="en-US" sz="2335">
                <a:solidFill>
                  <a:srgbClr val="000000"/>
                </a:solidFill>
                <a:latin typeface="Noto Sans"/>
                <a:ea typeface="Noto Sans"/>
                <a:cs typeface="Noto Sans"/>
                <a:sym typeface="Noto Sans"/>
              </a:rPr>
              <a:t>I+ F-{SI→ D} = I, không chứa D → S không thừa</a:t>
            </a:r>
          </a:p>
          <a:p>
            <a:pPr algn="l">
              <a:lnSpc>
                <a:spcPts val="3784"/>
              </a:lnSpc>
            </a:pPr>
            <a:r>
              <a:rPr lang="en-US" b="true" sz="2335">
                <a:solidFill>
                  <a:srgbClr val="000000"/>
                </a:solidFill>
                <a:latin typeface="Noto Sans Bold"/>
                <a:ea typeface="Noto Sans Bold"/>
                <a:cs typeface="Noto Sans Bold"/>
                <a:sym typeface="Noto Sans Bold"/>
              </a:rPr>
              <a:t>+ Xét SI→M:</a:t>
            </a:r>
          </a:p>
          <a:p>
            <a:pPr algn="l">
              <a:lnSpc>
                <a:spcPts val="3784"/>
              </a:lnSpc>
            </a:pPr>
            <a:r>
              <a:rPr lang="en-US" sz="2335">
                <a:solidFill>
                  <a:srgbClr val="000000"/>
                </a:solidFill>
                <a:latin typeface="Noto Sans"/>
                <a:ea typeface="Noto Sans"/>
                <a:cs typeface="Noto Sans"/>
                <a:sym typeface="Noto Sans"/>
              </a:rPr>
              <a:t>Ta có D→M và SI→D, suy ra SI→D→M. Như vậy, SI→M có thể được suy ra từ các phụ thuộc hàm khác nên có thể loại bỏ.</a:t>
            </a:r>
          </a:p>
          <a:p>
            <a:pPr algn="l">
              <a:lnSpc>
                <a:spcPts val="3784"/>
              </a:lnSpc>
            </a:pPr>
            <a:r>
              <a:rPr lang="en-US" b="true" sz="2335">
                <a:solidFill>
                  <a:srgbClr val="000000"/>
                </a:solidFill>
                <a:latin typeface="Noto Sans Bold"/>
                <a:ea typeface="Noto Sans Bold"/>
                <a:cs typeface="Noto Sans Bold"/>
                <a:sym typeface="Noto Sans Bold"/>
              </a:rPr>
              <a:t>+ Xét SD→M:</a:t>
            </a:r>
          </a:p>
          <a:p>
            <a:pPr algn="l">
              <a:lnSpc>
                <a:spcPts val="3784"/>
              </a:lnSpc>
            </a:pPr>
            <a:r>
              <a:rPr lang="en-US" sz="2335">
                <a:solidFill>
                  <a:srgbClr val="000000"/>
                </a:solidFill>
                <a:latin typeface="Noto Sans"/>
                <a:ea typeface="Noto Sans"/>
                <a:cs typeface="Noto Sans"/>
                <a:sym typeface="Noto Sans"/>
              </a:rPr>
              <a:t>S+ F-{SD→ M} = S, không chứa M → D không thừa</a:t>
            </a:r>
          </a:p>
          <a:p>
            <a:pPr algn="l">
              <a:lnSpc>
                <a:spcPts val="3784"/>
              </a:lnSpc>
            </a:pPr>
            <a:r>
              <a:rPr lang="en-US" sz="2335">
                <a:solidFill>
                  <a:srgbClr val="000000"/>
                </a:solidFill>
                <a:latin typeface="Noto Sans"/>
                <a:ea typeface="Noto Sans"/>
                <a:cs typeface="Noto Sans"/>
                <a:sym typeface="Noto Sans"/>
              </a:rPr>
              <a:t>D+ F-{SD→ M} = DM, chứa M → S thừa ⇒ Thu được D → M</a:t>
            </a:r>
          </a:p>
          <a:p>
            <a:pPr algn="l">
              <a:lnSpc>
                <a:spcPts val="3784"/>
              </a:lnSpc>
            </a:pPr>
            <a:r>
              <a:rPr lang="en-US" sz="2335">
                <a:solidFill>
                  <a:srgbClr val="000000"/>
                </a:solidFill>
                <a:latin typeface="Noto Sans"/>
                <a:ea typeface="Noto Sans"/>
                <a:cs typeface="Noto Sans"/>
                <a:sym typeface="Noto Sans"/>
              </a:rPr>
              <a:t>F = {SI → D; D→ M} </a:t>
            </a:r>
          </a:p>
          <a:p>
            <a:pPr algn="l">
              <a:lnSpc>
                <a:spcPts val="3784"/>
              </a:lnSpc>
            </a:pPr>
            <a:r>
              <a:rPr lang="en-US" sz="2335">
                <a:solidFill>
                  <a:srgbClr val="000000"/>
                </a:solidFill>
                <a:latin typeface="Noto Sans"/>
                <a:ea typeface="Noto Sans"/>
                <a:cs typeface="Noto Sans"/>
                <a:sym typeface="Noto Sans"/>
              </a:rPr>
              <a:t>+ Loại bỏ các phụ thuộc hàm dư thừa:</a:t>
            </a:r>
          </a:p>
          <a:p>
            <a:pPr algn="l">
              <a:lnSpc>
                <a:spcPts val="3784"/>
              </a:lnSpc>
            </a:pPr>
            <a:r>
              <a:rPr lang="en-US" b="true" sz="2335">
                <a:solidFill>
                  <a:srgbClr val="000000"/>
                </a:solidFill>
                <a:latin typeface="Noto Sans Bold"/>
                <a:ea typeface="Noto Sans Bold"/>
                <a:cs typeface="Noto Sans Bold"/>
                <a:sym typeface="Noto Sans Bold"/>
              </a:rPr>
              <a:t>+ Xét SI→ D:</a:t>
            </a:r>
          </a:p>
          <a:p>
            <a:pPr algn="l">
              <a:lnSpc>
                <a:spcPts val="3784"/>
              </a:lnSpc>
            </a:pPr>
            <a:r>
              <a:rPr lang="en-US" sz="2335">
                <a:solidFill>
                  <a:srgbClr val="000000"/>
                </a:solidFill>
                <a:latin typeface="Noto Sans"/>
                <a:ea typeface="Noto Sans"/>
                <a:cs typeface="Noto Sans"/>
                <a:sym typeface="Noto Sans"/>
              </a:rPr>
              <a:t>S+F-{SI→ D} = S, không chứa D → I không thừa</a:t>
            </a:r>
          </a:p>
          <a:p>
            <a:pPr algn="l">
              <a:lnSpc>
                <a:spcPts val="3784"/>
              </a:lnSpc>
            </a:pPr>
            <a:r>
              <a:rPr lang="en-US" sz="2335">
                <a:solidFill>
                  <a:srgbClr val="000000"/>
                </a:solidFill>
                <a:latin typeface="Noto Sans"/>
                <a:ea typeface="Noto Sans"/>
                <a:cs typeface="Noto Sans"/>
                <a:sym typeface="Noto Sans"/>
              </a:rPr>
              <a:t>I+ F-{SI→ D} = I, không chứa D → S không thừa</a:t>
            </a:r>
          </a:p>
          <a:p>
            <a:pPr algn="l">
              <a:lnSpc>
                <a:spcPts val="3784"/>
              </a:lnSpc>
            </a:pPr>
            <a:r>
              <a:rPr lang="en-US" sz="2335">
                <a:solidFill>
                  <a:srgbClr val="000000"/>
                </a:solidFill>
                <a:latin typeface="Noto Sans"/>
                <a:ea typeface="Noto Sans"/>
                <a:cs typeface="Noto Sans"/>
                <a:sym typeface="Noto Sans"/>
              </a:rPr>
              <a:t>Phụ thuộc hàm không thừa</a:t>
            </a:r>
          </a:p>
          <a:p>
            <a:pPr algn="l">
              <a:lnSpc>
                <a:spcPts val="3784"/>
              </a:lnSpc>
            </a:pPr>
            <a:r>
              <a:rPr lang="en-US" b="true" sz="2335">
                <a:solidFill>
                  <a:srgbClr val="000000"/>
                </a:solidFill>
                <a:latin typeface="Noto Sans Bold"/>
                <a:ea typeface="Noto Sans Bold"/>
                <a:cs typeface="Noto Sans Bold"/>
                <a:sym typeface="Noto Sans Bold"/>
              </a:rPr>
              <a:t>+ Xét D →M:</a:t>
            </a:r>
          </a:p>
          <a:p>
            <a:pPr algn="l">
              <a:lnSpc>
                <a:spcPts val="3784"/>
              </a:lnSpc>
            </a:pPr>
            <a:r>
              <a:rPr lang="en-US" sz="2335">
                <a:solidFill>
                  <a:srgbClr val="000000"/>
                </a:solidFill>
                <a:latin typeface="Noto Sans"/>
                <a:ea typeface="Noto Sans"/>
                <a:cs typeface="Noto Sans"/>
                <a:sym typeface="Noto Sans"/>
              </a:rPr>
              <a:t>D+ F-{D→ M} = D, không chứa M ⇒ Phụ thuộc hàm không thừa</a:t>
            </a:r>
          </a:p>
          <a:p>
            <a:pPr algn="l">
              <a:lnSpc>
                <a:spcPts val="3784"/>
              </a:lnSpc>
            </a:pPr>
            <a:r>
              <a:rPr lang="en-US" sz="2335">
                <a:solidFill>
                  <a:srgbClr val="000000"/>
                </a:solidFill>
                <a:latin typeface="Noto Sans"/>
                <a:ea typeface="Noto Sans"/>
                <a:cs typeface="Noto Sans"/>
                <a:sym typeface="Noto Sans"/>
              </a:rPr>
              <a:t>Vậy: Phủ tối thiểu là F = { SI → D; D→ M} </a:t>
            </a:r>
          </a:p>
        </p:txBody>
      </p:sp>
    </p:spTree>
  </p:cSld>
  <p:clrMapOvr>
    <a:masterClrMapping/>
  </p:clrMapOvr>
  <p:transition spd="fast">
    <p:wipe dir="d"/>
  </p:transition>
</p:sld>
</file>

<file path=ppt/slides/slide10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088990" y="1440822"/>
            <a:ext cx="16230600" cy="7817478"/>
          </a:xfrm>
          <a:prstGeom prst="rect">
            <a:avLst/>
          </a:prstGeom>
        </p:spPr>
        <p:txBody>
          <a:bodyPr anchor="t" rtlCol="false" tIns="0" lIns="0" bIns="0" rIns="0">
            <a:spAutoFit/>
          </a:bodyPr>
          <a:lstStyle/>
          <a:p>
            <a:pPr algn="l">
              <a:lnSpc>
                <a:spcPts val="5139"/>
              </a:lnSpc>
            </a:pPr>
            <a:r>
              <a:rPr lang="en-US" b="true" sz="2953">
                <a:solidFill>
                  <a:srgbClr val="000000"/>
                </a:solidFill>
                <a:latin typeface="Noto Sans Bold"/>
                <a:ea typeface="Noto Sans Bold"/>
                <a:cs typeface="Noto Sans Bold"/>
                <a:sym typeface="Noto Sans Bold"/>
              </a:rPr>
              <a:t>d) Lược đồ Q có khóa duy nhất là SI.</a:t>
            </a:r>
          </a:p>
          <a:p>
            <a:pPr algn="l">
              <a:lnSpc>
                <a:spcPts val="5139"/>
              </a:lnSpc>
            </a:pPr>
            <a:r>
              <a:rPr lang="en-US" sz="2953">
                <a:solidFill>
                  <a:srgbClr val="000000"/>
                </a:solidFill>
                <a:latin typeface="Noto Sans"/>
                <a:ea typeface="Noto Sans"/>
                <a:cs typeface="Noto Sans"/>
                <a:sym typeface="Noto Sans"/>
              </a:rPr>
              <a:t>Xét khoá SI: S+ = S </a:t>
            </a:r>
          </a:p>
          <a:p>
            <a:pPr algn="l">
              <a:lnSpc>
                <a:spcPts val="5139"/>
              </a:lnSpc>
            </a:pPr>
            <a:r>
              <a:rPr lang="en-US" sz="2953">
                <a:solidFill>
                  <a:srgbClr val="000000"/>
                </a:solidFill>
                <a:latin typeface="Noto Sans"/>
                <a:ea typeface="Noto Sans"/>
                <a:cs typeface="Noto Sans"/>
                <a:sym typeface="Noto Sans"/>
              </a:rPr>
              <a:t> I+ = I</a:t>
            </a:r>
          </a:p>
          <a:p>
            <a:pPr algn="l">
              <a:lnSpc>
                <a:spcPts val="5487"/>
              </a:lnSpc>
            </a:pPr>
            <a:r>
              <a:rPr lang="en-US" sz="3153">
                <a:solidFill>
                  <a:srgbClr val="000000"/>
                </a:solidFill>
                <a:latin typeface="Noto Sans"/>
                <a:ea typeface="Noto Sans"/>
                <a:cs typeface="Noto Sans"/>
                <a:sym typeface="Noto Sans"/>
              </a:rPr>
              <a:t>Không có thuộc tính phụ thuộc vào tập con của khóa. Nên mọi thuộc tình đều phụ thuộc đầy đủ vào khóa. ⇒ Q đạt dạng chuẩn 2.</a:t>
            </a:r>
          </a:p>
          <a:p>
            <a:pPr algn="l">
              <a:lnSpc>
                <a:spcPts val="5139"/>
              </a:lnSpc>
            </a:pPr>
            <a:r>
              <a:rPr lang="en-US" sz="2953">
                <a:solidFill>
                  <a:srgbClr val="000000"/>
                </a:solidFill>
                <a:latin typeface="Noto Sans"/>
                <a:ea typeface="Noto Sans"/>
                <a:cs typeface="Noto Sans"/>
                <a:sym typeface="Noto Sans"/>
              </a:rPr>
              <a:t>Mọi phụ thuộc hàm trong F đều đã có vế phải một thuộc tính:</a:t>
            </a:r>
          </a:p>
          <a:p>
            <a:pPr algn="l">
              <a:lnSpc>
                <a:spcPts val="5139"/>
              </a:lnSpc>
            </a:pPr>
            <a:r>
              <a:rPr lang="en-US" sz="2953">
                <a:solidFill>
                  <a:srgbClr val="000000"/>
                </a:solidFill>
                <a:latin typeface="Noto Sans"/>
                <a:ea typeface="Noto Sans"/>
                <a:cs typeface="Noto Sans"/>
                <a:sym typeface="Noto Sans"/>
              </a:rPr>
              <a:t>F = {SI → D; SI → M; SD→ M; D→ M} </a:t>
            </a:r>
          </a:p>
          <a:p>
            <a:pPr algn="l">
              <a:lnSpc>
                <a:spcPts val="5139"/>
              </a:lnSpc>
            </a:pPr>
            <a:r>
              <a:rPr lang="en-US" sz="2953">
                <a:solidFill>
                  <a:srgbClr val="000000"/>
                </a:solidFill>
                <a:latin typeface="Noto Sans"/>
                <a:ea typeface="Noto Sans"/>
                <a:cs typeface="Noto Sans"/>
                <a:sym typeface="Noto Sans"/>
              </a:rPr>
              <a:t>Ta có SI là khoá duy nhất: SI → D</a:t>
            </a:r>
          </a:p>
          <a:p>
            <a:pPr algn="l">
              <a:lnSpc>
                <a:spcPts val="5139"/>
              </a:lnSpc>
            </a:pPr>
            <a:r>
              <a:rPr lang="en-US" sz="2953">
                <a:solidFill>
                  <a:srgbClr val="000000"/>
                </a:solidFill>
                <a:latin typeface="Noto Sans"/>
                <a:ea typeface="Noto Sans"/>
                <a:cs typeface="Noto Sans"/>
                <a:sym typeface="Noto Sans"/>
              </a:rPr>
              <a:t> D → M</a:t>
            </a:r>
          </a:p>
          <a:p>
            <a:pPr algn="l">
              <a:lnSpc>
                <a:spcPts val="5139"/>
              </a:lnSpc>
            </a:pPr>
            <a:r>
              <a:rPr lang="en-US" sz="2953">
                <a:solidFill>
                  <a:srgbClr val="000000"/>
                </a:solidFill>
                <a:latin typeface="Noto Sans"/>
                <a:ea typeface="Noto Sans"/>
                <a:cs typeface="Noto Sans"/>
                <a:sym typeface="Noto Sans"/>
              </a:rPr>
              <a:t>Thuộc tính không khóa M phụ thuộc bắc cầu vào khóa SI. ⇒ Q không đạt dạng</a:t>
            </a:r>
          </a:p>
          <a:p>
            <a:pPr algn="l">
              <a:lnSpc>
                <a:spcPts val="5139"/>
              </a:lnSpc>
            </a:pPr>
            <a:r>
              <a:rPr lang="en-US" sz="2953">
                <a:solidFill>
                  <a:srgbClr val="000000"/>
                </a:solidFill>
                <a:latin typeface="Noto Sans"/>
                <a:ea typeface="Noto Sans"/>
                <a:cs typeface="Noto Sans"/>
                <a:sym typeface="Noto Sans"/>
              </a:rPr>
              <a:t> chuẩn 3</a:t>
            </a:r>
          </a:p>
          <a:p>
            <a:pPr algn="l">
              <a:lnSpc>
                <a:spcPts val="5139"/>
              </a:lnSpc>
            </a:pPr>
            <a:r>
              <a:rPr lang="en-US" sz="2953">
                <a:solidFill>
                  <a:srgbClr val="000000"/>
                </a:solidFill>
                <a:latin typeface="Noto Sans"/>
                <a:ea typeface="Noto Sans"/>
                <a:cs typeface="Noto Sans"/>
                <a:sym typeface="Noto Sans"/>
              </a:rPr>
              <a:t>Vì Q không đạt dạng chuẩn 3 nên nó cũng không đạt BCNF.</a:t>
            </a:r>
          </a:p>
        </p:txBody>
      </p:sp>
    </p:spTree>
  </p:cSld>
  <p:clrMapOvr>
    <a:masterClrMapping/>
  </p:clrMapOvr>
  <p:transition spd="fast">
    <p:wipe dir="d"/>
  </p:transition>
</p:sld>
</file>

<file path=ppt/slides/slide10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452515" y="2793012"/>
            <a:ext cx="11137404" cy="4539052"/>
          </a:xfrm>
          <a:prstGeom prst="rect">
            <a:avLst/>
          </a:prstGeom>
        </p:spPr>
        <p:txBody>
          <a:bodyPr anchor="t" rtlCol="false" tIns="0" lIns="0" bIns="0" rIns="0">
            <a:spAutoFit/>
          </a:bodyPr>
          <a:lstStyle/>
          <a:p>
            <a:pPr algn="l">
              <a:lnSpc>
                <a:spcPts val="6025"/>
              </a:lnSpc>
            </a:pPr>
            <a:r>
              <a:rPr lang="en-US" b="true" sz="3742" spc="415">
                <a:solidFill>
                  <a:srgbClr val="000000"/>
                </a:solidFill>
                <a:latin typeface="Noto Sans Bold"/>
                <a:ea typeface="Noto Sans Bold"/>
                <a:cs typeface="Noto Sans Bold"/>
                <a:sym typeface="Noto Sans Bold"/>
              </a:rPr>
              <a:t>Bài 7: </a:t>
            </a:r>
          </a:p>
          <a:p>
            <a:pPr algn="l">
              <a:lnSpc>
                <a:spcPts val="6025"/>
              </a:lnSpc>
            </a:pPr>
            <a:r>
              <a:rPr lang="en-US" sz="3742" spc="415">
                <a:solidFill>
                  <a:srgbClr val="000000"/>
                </a:solidFill>
                <a:latin typeface="Noto Sans"/>
                <a:ea typeface="Noto Sans"/>
                <a:cs typeface="Noto Sans"/>
                <a:sym typeface="Noto Sans"/>
              </a:rPr>
              <a:t>Kiểm Tra Dạng Chuẩn </a:t>
            </a:r>
          </a:p>
          <a:p>
            <a:pPr algn="l">
              <a:lnSpc>
                <a:spcPts val="6025"/>
              </a:lnSpc>
            </a:pPr>
            <a:r>
              <a:rPr lang="en-US" sz="3742" spc="415">
                <a:solidFill>
                  <a:srgbClr val="000000"/>
                </a:solidFill>
                <a:latin typeface="Noto Sans"/>
                <a:ea typeface="Noto Sans"/>
                <a:cs typeface="Noto Sans"/>
                <a:sym typeface="Noto Sans"/>
              </a:rPr>
              <a:t>a. Q(A,B,C,D) F={CA→D; A→B} </a:t>
            </a:r>
          </a:p>
          <a:p>
            <a:pPr algn="l">
              <a:lnSpc>
                <a:spcPts val="6025"/>
              </a:lnSpc>
            </a:pPr>
            <a:r>
              <a:rPr lang="en-US" sz="3742" spc="415">
                <a:solidFill>
                  <a:srgbClr val="000000"/>
                </a:solidFill>
                <a:latin typeface="Noto Sans"/>
                <a:ea typeface="Noto Sans"/>
                <a:cs typeface="Noto Sans"/>
                <a:sym typeface="Noto Sans"/>
              </a:rPr>
              <a:t>b. Q(S,D,I,M) F={SI→D;SD→M} </a:t>
            </a:r>
          </a:p>
          <a:p>
            <a:pPr algn="l">
              <a:lnSpc>
                <a:spcPts val="6025"/>
              </a:lnSpc>
            </a:pPr>
            <a:r>
              <a:rPr lang="en-US" sz="3742" spc="415">
                <a:solidFill>
                  <a:srgbClr val="000000"/>
                </a:solidFill>
                <a:latin typeface="Noto Sans"/>
                <a:ea typeface="Noto Sans"/>
                <a:cs typeface="Noto Sans"/>
                <a:sym typeface="Noto Sans"/>
              </a:rPr>
              <a:t>c. Q(N,G,P,M,GV) F={N,G,P→M;M→GV} </a:t>
            </a:r>
          </a:p>
          <a:p>
            <a:pPr algn="l">
              <a:lnSpc>
                <a:spcPts val="6025"/>
              </a:lnSpc>
            </a:pPr>
            <a:r>
              <a:rPr lang="en-US" sz="3742" spc="415">
                <a:solidFill>
                  <a:srgbClr val="000000"/>
                </a:solidFill>
                <a:latin typeface="Noto Sans"/>
                <a:ea typeface="Noto Sans"/>
                <a:cs typeface="Noto Sans"/>
                <a:sym typeface="Noto Sans"/>
              </a:rPr>
              <a:t>d. Q(S,N,D,T,X) F={S→N; S→D; S→T; S→X}</a:t>
            </a:r>
          </a:p>
        </p:txBody>
      </p:sp>
    </p:spTree>
  </p:cSld>
  <p:clrMapOvr>
    <a:masterClrMapping/>
  </p:clrMapOvr>
  <p:transition spd="fast">
    <p:wipe dir="r"/>
  </p:transition>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3419785" y="3909673"/>
            <a:ext cx="10265426" cy="1828972"/>
          </a:xfrm>
          <a:custGeom>
            <a:avLst/>
            <a:gdLst/>
            <a:ahLst/>
            <a:cxnLst/>
            <a:rect r="r" b="b" t="t" l="l"/>
            <a:pathLst>
              <a:path h="1828972" w="10265426">
                <a:moveTo>
                  <a:pt x="0" y="0"/>
                </a:moveTo>
                <a:lnTo>
                  <a:pt x="10265426" y="0"/>
                </a:lnTo>
                <a:lnTo>
                  <a:pt x="10265426" y="1828972"/>
                </a:lnTo>
                <a:lnTo>
                  <a:pt x="0" y="1828972"/>
                </a:lnTo>
                <a:lnTo>
                  <a:pt x="0" y="0"/>
                </a:lnTo>
                <a:close/>
              </a:path>
            </a:pathLst>
          </a:custGeom>
          <a:blipFill>
            <a:blip r:embed="rId2"/>
            <a:stretch>
              <a:fillRect l="0" t="0" r="0" b="0"/>
            </a:stretch>
          </a:blipFill>
        </p:spPr>
      </p:sp>
      <p:sp>
        <p:nvSpPr>
          <p:cNvPr name="TextBox 15" id="15"/>
          <p:cNvSpPr txBox="true"/>
          <p:nvPr/>
        </p:nvSpPr>
        <p:spPr>
          <a:xfrm rot="0">
            <a:off x="3461392" y="427513"/>
            <a:ext cx="2369751" cy="3132328"/>
          </a:xfrm>
          <a:prstGeom prst="rect">
            <a:avLst/>
          </a:prstGeom>
        </p:spPr>
        <p:txBody>
          <a:bodyPr anchor="t" rtlCol="false" tIns="0" lIns="0" bIns="0" rIns="0">
            <a:spAutoFit/>
          </a:bodyPr>
          <a:lstStyle/>
          <a:p>
            <a:pPr algn="l">
              <a:lnSpc>
                <a:spcPts val="5095"/>
              </a:lnSpc>
            </a:pPr>
            <a:r>
              <a:rPr lang="en-US" b="true" sz="2799">
                <a:solidFill>
                  <a:srgbClr val="000000"/>
                </a:solidFill>
                <a:latin typeface="Noto Sans Bold"/>
                <a:ea typeface="Noto Sans Bold"/>
                <a:cs typeface="Noto Sans Bold"/>
                <a:sym typeface="Noto Sans Bold"/>
              </a:rPr>
              <a:t>a. Q(A,B,C,D)</a:t>
            </a:r>
            <a:r>
              <a:rPr lang="en-US" sz="2799">
                <a:solidFill>
                  <a:srgbClr val="000000"/>
                </a:solidFill>
                <a:latin typeface="Noto Sans"/>
                <a:ea typeface="Noto Sans"/>
                <a:cs typeface="Noto Sans"/>
                <a:sym typeface="Noto Sans"/>
              </a:rPr>
              <a:t> </a:t>
            </a:r>
          </a:p>
          <a:p>
            <a:pPr algn="l">
              <a:lnSpc>
                <a:spcPts val="5095"/>
              </a:lnSpc>
            </a:pPr>
            <a:r>
              <a:rPr lang="en-US" sz="2799">
                <a:solidFill>
                  <a:srgbClr val="000000"/>
                </a:solidFill>
                <a:latin typeface="Noto Sans"/>
                <a:ea typeface="Noto Sans"/>
                <a:cs typeface="Noto Sans"/>
                <a:sym typeface="Noto Sans"/>
              </a:rPr>
              <a:t>F={CA→D; A→B} </a:t>
            </a:r>
          </a:p>
          <a:p>
            <a:pPr algn="l">
              <a:lnSpc>
                <a:spcPts val="5095"/>
              </a:lnSpc>
            </a:pPr>
            <a:r>
              <a:rPr lang="en-US" sz="2799">
                <a:solidFill>
                  <a:srgbClr val="000000"/>
                </a:solidFill>
                <a:latin typeface="Noto Sans"/>
                <a:ea typeface="Noto Sans"/>
                <a:cs typeface="Noto Sans"/>
                <a:sym typeface="Noto Sans"/>
              </a:rPr>
              <a:t>TN = { AC}</a:t>
            </a:r>
          </a:p>
          <a:p>
            <a:pPr algn="l">
              <a:lnSpc>
                <a:spcPts val="5095"/>
              </a:lnSpc>
            </a:pPr>
            <a:r>
              <a:rPr lang="en-US" sz="2799">
                <a:solidFill>
                  <a:srgbClr val="000000"/>
                </a:solidFill>
                <a:latin typeface="Noto Sans"/>
                <a:ea typeface="Noto Sans"/>
                <a:cs typeface="Noto Sans"/>
                <a:sym typeface="Noto Sans"/>
              </a:rPr>
              <a:t>TG = {∅}</a:t>
            </a:r>
          </a:p>
        </p:txBody>
      </p:sp>
      <p:sp>
        <p:nvSpPr>
          <p:cNvPr name="TextBox 16" id="16"/>
          <p:cNvSpPr txBox="true"/>
          <p:nvPr/>
        </p:nvSpPr>
        <p:spPr>
          <a:xfrm rot="0">
            <a:off x="3419785" y="5907502"/>
            <a:ext cx="12850416" cy="3936111"/>
          </a:xfrm>
          <a:prstGeom prst="rect">
            <a:avLst/>
          </a:prstGeom>
        </p:spPr>
        <p:txBody>
          <a:bodyPr anchor="t" rtlCol="false" tIns="0" lIns="0" bIns="0" rIns="0">
            <a:spAutoFit/>
          </a:bodyPr>
          <a:lstStyle/>
          <a:p>
            <a:pPr algn="just">
              <a:lnSpc>
                <a:spcPts val="5291"/>
              </a:lnSpc>
            </a:pPr>
            <a:r>
              <a:rPr lang="en-US" sz="2799">
                <a:solidFill>
                  <a:srgbClr val="000000"/>
                </a:solidFill>
                <a:latin typeface="Noto Sans"/>
                <a:ea typeface="Noto Sans"/>
                <a:cs typeface="Noto Sans"/>
                <a:sym typeface="Noto Sans"/>
              </a:rPr>
              <a:t>-</a:t>
            </a:r>
            <a:r>
              <a:rPr lang="en-US" sz="2799">
                <a:solidFill>
                  <a:srgbClr val="000000"/>
                </a:solidFill>
                <a:latin typeface="Noto Sans"/>
                <a:ea typeface="Noto Sans"/>
                <a:cs typeface="Noto Sans"/>
                <a:sym typeface="Noto Sans"/>
              </a:rPr>
              <a:t> Dạng 1NF: đạt chuẩn dạng 1NF vì các thuộc tính đều mang giá trị nguyên tố</a:t>
            </a:r>
          </a:p>
          <a:p>
            <a:pPr algn="just">
              <a:lnSpc>
                <a:spcPts val="5291"/>
              </a:lnSpc>
            </a:pPr>
            <a:r>
              <a:rPr lang="en-US" sz="2799">
                <a:solidFill>
                  <a:srgbClr val="000000"/>
                </a:solidFill>
                <a:latin typeface="Noto Sans"/>
                <a:ea typeface="Noto Sans"/>
                <a:cs typeface="Noto Sans"/>
                <a:sym typeface="Noto Sans"/>
              </a:rPr>
              <a:t>- Dạng 2NF:</a:t>
            </a:r>
          </a:p>
          <a:p>
            <a:pPr algn="just">
              <a:lnSpc>
                <a:spcPts val="5291"/>
              </a:lnSpc>
            </a:pPr>
            <a:r>
              <a:rPr lang="en-US" sz="2799">
                <a:solidFill>
                  <a:srgbClr val="000000"/>
                </a:solidFill>
                <a:latin typeface="Noto Sans"/>
                <a:ea typeface="Noto Sans"/>
                <a:cs typeface="Noto Sans"/>
                <a:sym typeface="Noto Sans"/>
              </a:rPr>
              <a:t>+ A-&gt;B :B là thuộc tính không khóa và A là thuộc tính khóa của khóa AC </a:t>
            </a:r>
          </a:p>
          <a:p>
            <a:pPr algn="just">
              <a:lnSpc>
                <a:spcPts val="5291"/>
              </a:lnSpc>
            </a:pPr>
            <a:r>
              <a:rPr lang="en-US" sz="2799">
                <a:solidFill>
                  <a:srgbClr val="000000"/>
                </a:solidFill>
                <a:latin typeface="Noto Sans"/>
                <a:ea typeface="Noto Sans"/>
                <a:cs typeface="Noto Sans"/>
                <a:sym typeface="Noto Sans"/>
              </a:rPr>
              <a:t>=&gt; Vi phạm dạng chuẩn 2</a:t>
            </a:r>
          </a:p>
          <a:p>
            <a:pPr algn="just">
              <a:lnSpc>
                <a:spcPts val="5291"/>
              </a:lnSpc>
            </a:pPr>
            <a:r>
              <a:rPr lang="en-US" sz="2799">
                <a:solidFill>
                  <a:srgbClr val="000000"/>
                </a:solidFill>
                <a:latin typeface="Noto Sans"/>
                <a:ea typeface="Noto Sans"/>
                <a:cs typeface="Noto Sans"/>
                <a:sym typeface="Noto Sans"/>
              </a:rPr>
              <a:t>=&gt; Vậy đạt dạng chuẩn 1</a:t>
            </a:r>
          </a:p>
          <a:p>
            <a:pPr algn="just">
              <a:lnSpc>
                <a:spcPts val="5291"/>
              </a:lnSpc>
            </a:pPr>
          </a:p>
        </p:txBody>
      </p:sp>
    </p:spTree>
  </p:cSld>
  <p:clrMapOvr>
    <a:masterClrMapping/>
  </p:clrMapOvr>
  <p:transition spd="fast">
    <p:wipe dir="r"/>
  </p:transition>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3554767" y="2896481"/>
            <a:ext cx="9933298" cy="2258734"/>
          </a:xfrm>
          <a:custGeom>
            <a:avLst/>
            <a:gdLst/>
            <a:ahLst/>
            <a:cxnLst/>
            <a:rect r="r" b="b" t="t" l="l"/>
            <a:pathLst>
              <a:path h="2258734" w="9933298">
                <a:moveTo>
                  <a:pt x="0" y="0"/>
                </a:moveTo>
                <a:lnTo>
                  <a:pt x="9933297" y="0"/>
                </a:lnTo>
                <a:lnTo>
                  <a:pt x="9933297" y="2258734"/>
                </a:lnTo>
                <a:lnTo>
                  <a:pt x="0" y="2258734"/>
                </a:lnTo>
                <a:lnTo>
                  <a:pt x="0" y="0"/>
                </a:lnTo>
                <a:close/>
              </a:path>
            </a:pathLst>
          </a:custGeom>
          <a:blipFill>
            <a:blip r:embed="rId2"/>
            <a:stretch>
              <a:fillRect l="0" t="0" r="0" b="0"/>
            </a:stretch>
          </a:blipFill>
        </p:spPr>
      </p:sp>
      <p:sp>
        <p:nvSpPr>
          <p:cNvPr name="TextBox 15" id="15"/>
          <p:cNvSpPr txBox="true"/>
          <p:nvPr/>
        </p:nvSpPr>
        <p:spPr>
          <a:xfrm rot="0">
            <a:off x="3554767" y="138487"/>
            <a:ext cx="2909094" cy="2494153"/>
          </a:xfrm>
          <a:prstGeom prst="rect">
            <a:avLst/>
          </a:prstGeom>
        </p:spPr>
        <p:txBody>
          <a:bodyPr anchor="t" rtlCol="false" tIns="0" lIns="0" bIns="0" rIns="0">
            <a:spAutoFit/>
          </a:bodyPr>
          <a:lstStyle/>
          <a:p>
            <a:pPr algn="l">
              <a:lnSpc>
                <a:spcPts val="5095"/>
              </a:lnSpc>
            </a:pPr>
            <a:r>
              <a:rPr lang="en-US" sz="2799" b="true">
                <a:solidFill>
                  <a:srgbClr val="000000"/>
                </a:solidFill>
                <a:latin typeface="Noto Sans Bold"/>
                <a:ea typeface="Noto Sans Bold"/>
                <a:cs typeface="Noto Sans Bold"/>
                <a:sym typeface="Noto Sans Bold"/>
              </a:rPr>
              <a:t>b</a:t>
            </a:r>
            <a:r>
              <a:rPr lang="en-US" b="true" sz="2799">
                <a:solidFill>
                  <a:srgbClr val="000000"/>
                </a:solidFill>
                <a:latin typeface="Noto Sans Bold"/>
                <a:ea typeface="Noto Sans Bold"/>
                <a:cs typeface="Noto Sans Bold"/>
                <a:sym typeface="Noto Sans Bold"/>
              </a:rPr>
              <a:t>. (S,D,I,M) </a:t>
            </a:r>
          </a:p>
          <a:p>
            <a:pPr algn="l">
              <a:lnSpc>
                <a:spcPts val="5095"/>
              </a:lnSpc>
            </a:pPr>
            <a:r>
              <a:rPr lang="en-US" sz="2799">
                <a:solidFill>
                  <a:srgbClr val="000000"/>
                </a:solidFill>
                <a:latin typeface="Noto Sans"/>
                <a:ea typeface="Noto Sans"/>
                <a:cs typeface="Noto Sans"/>
                <a:sym typeface="Noto Sans"/>
              </a:rPr>
              <a:t>F={SI→D;SD→M} </a:t>
            </a:r>
          </a:p>
          <a:p>
            <a:pPr algn="l">
              <a:lnSpc>
                <a:spcPts val="5095"/>
              </a:lnSpc>
            </a:pPr>
            <a:r>
              <a:rPr lang="en-US" sz="2799">
                <a:solidFill>
                  <a:srgbClr val="000000"/>
                </a:solidFill>
                <a:latin typeface="Noto Sans"/>
                <a:ea typeface="Noto Sans"/>
                <a:cs typeface="Noto Sans"/>
                <a:sym typeface="Noto Sans"/>
              </a:rPr>
              <a:t>TN = {SI}</a:t>
            </a:r>
          </a:p>
          <a:p>
            <a:pPr algn="l">
              <a:lnSpc>
                <a:spcPts val="5095"/>
              </a:lnSpc>
            </a:pPr>
            <a:r>
              <a:rPr lang="en-US" sz="2799">
                <a:solidFill>
                  <a:srgbClr val="000000"/>
                </a:solidFill>
                <a:latin typeface="Noto Sans"/>
                <a:ea typeface="Noto Sans"/>
                <a:cs typeface="Noto Sans"/>
                <a:sym typeface="Noto Sans"/>
              </a:rPr>
              <a:t>TG = {D}</a:t>
            </a:r>
          </a:p>
        </p:txBody>
      </p:sp>
      <p:sp>
        <p:nvSpPr>
          <p:cNvPr name="TextBox 16" id="16"/>
          <p:cNvSpPr txBox="true"/>
          <p:nvPr/>
        </p:nvSpPr>
        <p:spPr>
          <a:xfrm rot="0">
            <a:off x="3554767" y="5231415"/>
            <a:ext cx="12850416" cy="4671949"/>
          </a:xfrm>
          <a:prstGeom prst="rect">
            <a:avLst/>
          </a:prstGeom>
        </p:spPr>
        <p:txBody>
          <a:bodyPr anchor="t" rtlCol="false" tIns="0" lIns="0" bIns="0" rIns="0">
            <a:spAutoFit/>
          </a:bodyPr>
          <a:lstStyle/>
          <a:p>
            <a:pPr algn="l">
              <a:lnSpc>
                <a:spcPts val="5347"/>
              </a:lnSpc>
            </a:pPr>
            <a:r>
              <a:rPr lang="en-US" sz="2799">
                <a:solidFill>
                  <a:srgbClr val="000000"/>
                </a:solidFill>
                <a:latin typeface="Noto Sans"/>
                <a:ea typeface="Noto Sans"/>
                <a:cs typeface="Noto Sans"/>
                <a:sym typeface="Noto Sans"/>
              </a:rPr>
              <a:t>- Dạng 1NF: đạt chuẩn dạng 1NF vì các thuộc tính đều mang giá trị nguyên tố</a:t>
            </a:r>
          </a:p>
          <a:p>
            <a:pPr algn="l">
              <a:lnSpc>
                <a:spcPts val="5347"/>
              </a:lnSpc>
            </a:pPr>
            <a:r>
              <a:rPr lang="en-US" sz="2799">
                <a:solidFill>
                  <a:srgbClr val="000000"/>
                </a:solidFill>
                <a:latin typeface="Noto Sans"/>
                <a:ea typeface="Noto Sans"/>
                <a:cs typeface="Noto Sans"/>
                <a:sym typeface="Noto Sans"/>
              </a:rPr>
              <a:t>- Dạng 2NF: vì mọi thuộc tính không khóa đều phụ thuộc đầy đủ vào khóa </a:t>
            </a:r>
          </a:p>
          <a:p>
            <a:pPr algn="l">
              <a:lnSpc>
                <a:spcPts val="5347"/>
              </a:lnSpc>
            </a:pPr>
            <a:r>
              <a:rPr lang="en-US" sz="2799">
                <a:solidFill>
                  <a:srgbClr val="000000"/>
                </a:solidFill>
                <a:latin typeface="Noto Sans"/>
                <a:ea typeface="Noto Sans"/>
                <a:cs typeface="Noto Sans"/>
                <a:sym typeface="Noto Sans"/>
              </a:rPr>
              <a:t>=&gt; đạt dạng chuẩn 2NF</a:t>
            </a:r>
          </a:p>
          <a:p>
            <a:pPr algn="l">
              <a:lnSpc>
                <a:spcPts val="5347"/>
              </a:lnSpc>
            </a:pPr>
            <a:r>
              <a:rPr lang="en-US" sz="2799">
                <a:solidFill>
                  <a:srgbClr val="000000"/>
                </a:solidFill>
                <a:latin typeface="Noto Sans"/>
                <a:ea typeface="Noto Sans"/>
                <a:cs typeface="Noto Sans"/>
                <a:sym typeface="Noto Sans"/>
              </a:rPr>
              <a:t>- Dạng 3NF:</a:t>
            </a:r>
          </a:p>
          <a:p>
            <a:pPr algn="l">
              <a:lnSpc>
                <a:spcPts val="5347"/>
              </a:lnSpc>
            </a:pPr>
            <a:r>
              <a:rPr lang="en-US" sz="2799">
                <a:solidFill>
                  <a:srgbClr val="000000"/>
                </a:solidFill>
                <a:latin typeface="Noto Sans"/>
                <a:ea typeface="Noto Sans"/>
                <a:cs typeface="Noto Sans"/>
                <a:sym typeface="Noto Sans"/>
              </a:rPr>
              <a:t> + SD-&gt;M: SD không là một siêu khóa và M không là một thuộc tính khóa </a:t>
            </a:r>
          </a:p>
          <a:p>
            <a:pPr algn="l">
              <a:lnSpc>
                <a:spcPts val="5347"/>
              </a:lnSpc>
            </a:pPr>
            <a:r>
              <a:rPr lang="en-US" sz="2799">
                <a:solidFill>
                  <a:srgbClr val="000000"/>
                </a:solidFill>
                <a:latin typeface="Noto Sans"/>
                <a:ea typeface="Noto Sans"/>
                <a:cs typeface="Noto Sans"/>
                <a:sym typeface="Noto Sans"/>
              </a:rPr>
              <a:t>=&gt; vi phạm dạng chuẩn 3NF</a:t>
            </a:r>
          </a:p>
          <a:p>
            <a:pPr algn="l">
              <a:lnSpc>
                <a:spcPts val="5347"/>
              </a:lnSpc>
            </a:pPr>
            <a:r>
              <a:rPr lang="en-US" sz="2799">
                <a:solidFill>
                  <a:srgbClr val="000000"/>
                </a:solidFill>
                <a:latin typeface="Noto Sans"/>
                <a:ea typeface="Noto Sans"/>
                <a:cs typeface="Noto Sans"/>
                <a:sym typeface="Noto Sans"/>
              </a:rPr>
              <a:t>=&gt; Vậy đạt dạng chuẩn 2NF</a:t>
            </a:r>
          </a:p>
        </p:txBody>
      </p:sp>
    </p:spTree>
  </p:cSld>
  <p:clrMapOvr>
    <a:masterClrMapping/>
  </p:clrMapOvr>
  <p:transition spd="fast">
    <p:wipe dir="l"/>
  </p:transition>
</p:sld>
</file>

<file path=ppt/slides/slide10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123958" y="1255776"/>
            <a:ext cx="15458839" cy="7584948"/>
          </a:xfrm>
          <a:prstGeom prst="rect">
            <a:avLst/>
          </a:prstGeom>
        </p:spPr>
        <p:txBody>
          <a:bodyPr anchor="t" rtlCol="false" tIns="0" lIns="0" bIns="0" rIns="0">
            <a:spAutoFit/>
          </a:bodyPr>
          <a:lstStyle/>
          <a:p>
            <a:pPr algn="l">
              <a:lnSpc>
                <a:spcPts val="5480"/>
              </a:lnSpc>
            </a:pPr>
            <a:r>
              <a:rPr lang="en-US" sz="2899" b="true">
                <a:solidFill>
                  <a:srgbClr val="000000"/>
                </a:solidFill>
                <a:latin typeface="Noto Sans Bold"/>
                <a:ea typeface="Noto Sans Bold"/>
                <a:cs typeface="Noto Sans Bold"/>
                <a:sym typeface="Noto Sans Bold"/>
              </a:rPr>
              <a:t>c</a:t>
            </a:r>
            <a:r>
              <a:rPr lang="en-US" b="true" sz="2899">
                <a:solidFill>
                  <a:srgbClr val="000000"/>
                </a:solidFill>
                <a:latin typeface="Noto Sans Bold"/>
                <a:ea typeface="Noto Sans Bold"/>
                <a:cs typeface="Noto Sans Bold"/>
                <a:sym typeface="Noto Sans Bold"/>
              </a:rPr>
              <a:t>. Q(N,G,P,M,GV) </a:t>
            </a:r>
          </a:p>
          <a:p>
            <a:pPr algn="l">
              <a:lnSpc>
                <a:spcPts val="5480"/>
              </a:lnSpc>
            </a:pPr>
            <a:r>
              <a:rPr lang="en-US" sz="2899">
                <a:solidFill>
                  <a:srgbClr val="000000"/>
                </a:solidFill>
                <a:latin typeface="Noto Sans"/>
                <a:ea typeface="Noto Sans"/>
                <a:cs typeface="Noto Sans"/>
                <a:sym typeface="Noto Sans"/>
              </a:rPr>
              <a:t>F={N,G,P→M;M→GV} </a:t>
            </a:r>
          </a:p>
          <a:p>
            <a:pPr algn="l">
              <a:lnSpc>
                <a:spcPts val="5480"/>
              </a:lnSpc>
            </a:pPr>
            <a:r>
              <a:rPr lang="en-US" sz="2899">
                <a:solidFill>
                  <a:srgbClr val="000000"/>
                </a:solidFill>
                <a:latin typeface="Noto Sans"/>
                <a:ea typeface="Noto Sans"/>
                <a:cs typeface="Noto Sans"/>
                <a:sym typeface="Noto Sans"/>
              </a:rPr>
              <a:t>TN = {NGP}</a:t>
            </a:r>
          </a:p>
          <a:p>
            <a:pPr algn="l">
              <a:lnSpc>
                <a:spcPts val="5480"/>
              </a:lnSpc>
            </a:pPr>
            <a:r>
              <a:rPr lang="en-US" sz="2899">
                <a:solidFill>
                  <a:srgbClr val="000000"/>
                </a:solidFill>
                <a:latin typeface="Noto Sans"/>
                <a:ea typeface="Noto Sans"/>
                <a:cs typeface="Noto Sans"/>
                <a:sym typeface="Noto Sans"/>
              </a:rPr>
              <a:t>TG = {M}</a:t>
            </a:r>
          </a:p>
          <a:p>
            <a:pPr algn="l">
              <a:lnSpc>
                <a:spcPts val="5480"/>
              </a:lnSpc>
            </a:pPr>
            <a:r>
              <a:rPr lang="en-US" sz="2899">
                <a:solidFill>
                  <a:srgbClr val="000000"/>
                </a:solidFill>
                <a:latin typeface="Noto Sans"/>
                <a:ea typeface="Noto Sans"/>
                <a:cs typeface="Noto Sans"/>
                <a:sym typeface="Noto Sans"/>
              </a:rPr>
              <a:t>NGP+= {NGPMGV}= Q+ =&gt; NGP là khóa duy nhất và có 1 thuộc tính</a:t>
            </a:r>
          </a:p>
          <a:p>
            <a:pPr algn="l">
              <a:lnSpc>
                <a:spcPts val="5480"/>
              </a:lnSpc>
            </a:pPr>
            <a:r>
              <a:rPr lang="en-US" sz="2899">
                <a:solidFill>
                  <a:srgbClr val="000000"/>
                </a:solidFill>
                <a:latin typeface="Noto Sans"/>
                <a:ea typeface="Noto Sans"/>
                <a:cs typeface="Noto Sans"/>
                <a:sym typeface="Noto Sans"/>
              </a:rPr>
              <a:t>- Dạng 1NF: đạt chuẩn dạng 1NF vì các thuộc tính đều mang giá trị nguyên tố</a:t>
            </a:r>
          </a:p>
          <a:p>
            <a:pPr algn="l">
              <a:lnSpc>
                <a:spcPts val="5480"/>
              </a:lnSpc>
            </a:pPr>
            <a:r>
              <a:rPr lang="en-US" sz="2899">
                <a:solidFill>
                  <a:srgbClr val="000000"/>
                </a:solidFill>
                <a:latin typeface="Noto Sans"/>
                <a:ea typeface="Noto Sans"/>
                <a:cs typeface="Noto Sans"/>
                <a:sym typeface="Noto Sans"/>
              </a:rPr>
              <a:t>- Dạng 2NF:</a:t>
            </a:r>
          </a:p>
          <a:p>
            <a:pPr algn="l">
              <a:lnSpc>
                <a:spcPts val="5480"/>
              </a:lnSpc>
            </a:pPr>
            <a:r>
              <a:rPr lang="en-US" sz="2899">
                <a:solidFill>
                  <a:srgbClr val="000000"/>
                </a:solidFill>
                <a:latin typeface="Noto Sans"/>
                <a:ea typeface="Noto Sans"/>
                <a:cs typeface="Noto Sans"/>
                <a:sym typeface="Noto Sans"/>
              </a:rPr>
              <a:t> + N,G,P→M: có vế trái là khó chính =&gt; thõa mãn 2NF</a:t>
            </a:r>
          </a:p>
          <a:p>
            <a:pPr algn="l">
              <a:lnSpc>
                <a:spcPts val="5480"/>
              </a:lnSpc>
            </a:pPr>
            <a:r>
              <a:rPr lang="en-US" sz="2899">
                <a:solidFill>
                  <a:srgbClr val="000000"/>
                </a:solidFill>
                <a:latin typeface="Noto Sans"/>
                <a:ea typeface="Noto Sans"/>
                <a:cs typeface="Noto Sans"/>
                <a:sym typeface="Noto Sans"/>
              </a:rPr>
              <a:t> + M→GV: M không phải là khóa chính, mà là một phần của khóa và GV phụ thuộc vào M =&gt; vi phạm 2NF</a:t>
            </a:r>
          </a:p>
          <a:p>
            <a:pPr algn="l">
              <a:lnSpc>
                <a:spcPts val="5480"/>
              </a:lnSpc>
            </a:pPr>
            <a:r>
              <a:rPr lang="en-US" sz="2899">
                <a:solidFill>
                  <a:srgbClr val="000000"/>
                </a:solidFill>
                <a:latin typeface="Noto Sans"/>
                <a:ea typeface="Noto Sans"/>
                <a:cs typeface="Noto Sans"/>
                <a:sym typeface="Noto Sans"/>
              </a:rPr>
              <a:t>=&gt; Vậy đạt dạng chuẩn 1NF</a:t>
            </a:r>
          </a:p>
        </p:txBody>
      </p:sp>
    </p:spTree>
  </p:cSld>
  <p:clrMapOvr>
    <a:masterClrMapping/>
  </p:clrMapOvr>
  <p:transition spd="fast">
    <p:wipe dir="l"/>
  </p:transition>
</p:sld>
</file>

<file path=ppt/slides/slide10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402090" y="1408557"/>
            <a:ext cx="14857210" cy="7584948"/>
          </a:xfrm>
          <a:prstGeom prst="rect">
            <a:avLst/>
          </a:prstGeom>
        </p:spPr>
        <p:txBody>
          <a:bodyPr anchor="t" rtlCol="false" tIns="0" lIns="0" bIns="0" rIns="0">
            <a:spAutoFit/>
          </a:bodyPr>
          <a:lstStyle/>
          <a:p>
            <a:pPr algn="l">
              <a:lnSpc>
                <a:spcPts val="5480"/>
              </a:lnSpc>
            </a:pPr>
            <a:r>
              <a:rPr lang="en-US" sz="2899" b="true">
                <a:solidFill>
                  <a:srgbClr val="000000"/>
                </a:solidFill>
                <a:latin typeface="Noto Sans Bold"/>
                <a:ea typeface="Noto Sans Bold"/>
                <a:cs typeface="Noto Sans Bold"/>
                <a:sym typeface="Noto Sans Bold"/>
              </a:rPr>
              <a:t>d</a:t>
            </a:r>
            <a:r>
              <a:rPr lang="en-US" b="true" sz="2899">
                <a:solidFill>
                  <a:srgbClr val="000000"/>
                </a:solidFill>
                <a:latin typeface="Noto Sans Bold"/>
                <a:ea typeface="Noto Sans Bold"/>
                <a:cs typeface="Noto Sans Bold"/>
                <a:sym typeface="Noto Sans Bold"/>
              </a:rPr>
              <a:t>. Q(S,N,D,T,X) </a:t>
            </a:r>
          </a:p>
          <a:p>
            <a:pPr algn="l">
              <a:lnSpc>
                <a:spcPts val="5480"/>
              </a:lnSpc>
            </a:pPr>
            <a:r>
              <a:rPr lang="en-US" sz="2899">
                <a:solidFill>
                  <a:srgbClr val="000000"/>
                </a:solidFill>
                <a:latin typeface="Noto Sans"/>
                <a:ea typeface="Noto Sans"/>
                <a:cs typeface="Noto Sans"/>
                <a:sym typeface="Noto Sans"/>
              </a:rPr>
              <a:t>F={S→N; S→D; S→T; S→X}</a:t>
            </a:r>
          </a:p>
          <a:p>
            <a:pPr algn="l">
              <a:lnSpc>
                <a:spcPts val="5480"/>
              </a:lnSpc>
            </a:pPr>
            <a:r>
              <a:rPr lang="en-US" sz="2899">
                <a:solidFill>
                  <a:srgbClr val="000000"/>
                </a:solidFill>
                <a:latin typeface="Noto Sans"/>
                <a:ea typeface="Noto Sans"/>
                <a:cs typeface="Noto Sans"/>
                <a:sym typeface="Noto Sans"/>
              </a:rPr>
              <a:t>TN = {S}</a:t>
            </a:r>
          </a:p>
          <a:p>
            <a:pPr algn="l">
              <a:lnSpc>
                <a:spcPts val="5480"/>
              </a:lnSpc>
            </a:pPr>
            <a:r>
              <a:rPr lang="en-US" sz="2899">
                <a:solidFill>
                  <a:srgbClr val="000000"/>
                </a:solidFill>
                <a:latin typeface="Noto Sans"/>
                <a:ea typeface="Noto Sans"/>
                <a:cs typeface="Noto Sans"/>
                <a:sym typeface="Noto Sans"/>
              </a:rPr>
              <a:t>TG = {Æ }</a:t>
            </a:r>
          </a:p>
          <a:p>
            <a:pPr algn="l">
              <a:lnSpc>
                <a:spcPts val="5480"/>
              </a:lnSpc>
            </a:pPr>
            <a:r>
              <a:rPr lang="en-US" sz="2899">
                <a:solidFill>
                  <a:srgbClr val="000000"/>
                </a:solidFill>
                <a:latin typeface="Noto Sans"/>
                <a:ea typeface="Noto Sans"/>
                <a:cs typeface="Noto Sans"/>
                <a:sym typeface="Noto Sans"/>
              </a:rPr>
              <a:t>S+ = {SNDTX} =&gt; S là khóa duy nhất và có 1 thuộc tính </a:t>
            </a:r>
          </a:p>
          <a:p>
            <a:pPr algn="l">
              <a:lnSpc>
                <a:spcPts val="5480"/>
              </a:lnSpc>
            </a:pPr>
            <a:r>
              <a:rPr lang="en-US" sz="2899">
                <a:solidFill>
                  <a:srgbClr val="000000"/>
                </a:solidFill>
                <a:latin typeface="Noto Sans"/>
                <a:ea typeface="Noto Sans"/>
                <a:cs typeface="Noto Sans"/>
                <a:sym typeface="Noto Sans"/>
              </a:rPr>
              <a:t>- Dạng 1NF: đạt chuẩn dạng 1NF vì các thuộc tính đều mang giá trị nguyên tố</a:t>
            </a:r>
          </a:p>
          <a:p>
            <a:pPr algn="l">
              <a:lnSpc>
                <a:spcPts val="5480"/>
              </a:lnSpc>
            </a:pPr>
            <a:r>
              <a:rPr lang="en-US" sz="2899">
                <a:solidFill>
                  <a:srgbClr val="000000"/>
                </a:solidFill>
                <a:latin typeface="Noto Sans"/>
                <a:ea typeface="Noto Sans"/>
                <a:cs typeface="Noto Sans"/>
                <a:sym typeface="Noto Sans"/>
              </a:rPr>
              <a:t>- Dạng 2NF: các thuộc tính N,D,T,X được xác định bởi khóa chính S và không có phụ thuộc vào một phần của khóa chính =&gt; đạt dạng chuẩn 2NF</a:t>
            </a:r>
          </a:p>
          <a:p>
            <a:pPr algn="l">
              <a:lnSpc>
                <a:spcPts val="5480"/>
              </a:lnSpc>
            </a:pPr>
            <a:r>
              <a:rPr lang="en-US" sz="2899">
                <a:solidFill>
                  <a:srgbClr val="000000"/>
                </a:solidFill>
                <a:latin typeface="Noto Sans"/>
                <a:ea typeface="Noto Sans"/>
                <a:cs typeface="Noto Sans"/>
                <a:sym typeface="Noto Sans"/>
              </a:rPr>
              <a:t>- Dạng 3NF: Các phụ thuộc có S là khóa chính =&gt; đạt dạng chuẩn 3NF</a:t>
            </a:r>
          </a:p>
          <a:p>
            <a:pPr algn="l">
              <a:lnSpc>
                <a:spcPts val="5480"/>
              </a:lnSpc>
            </a:pPr>
            <a:r>
              <a:rPr lang="en-US" sz="2899">
                <a:solidFill>
                  <a:srgbClr val="000000"/>
                </a:solidFill>
                <a:latin typeface="Noto Sans"/>
                <a:ea typeface="Noto Sans"/>
                <a:cs typeface="Noto Sans"/>
                <a:sym typeface="Noto Sans"/>
              </a:rPr>
              <a:t>- Dạng BCNF: mọi phụ thuộc hàm đã có S là khóa chính, không có vi phạm</a:t>
            </a:r>
          </a:p>
          <a:p>
            <a:pPr algn="l">
              <a:lnSpc>
                <a:spcPts val="5480"/>
              </a:lnSpc>
            </a:pPr>
            <a:r>
              <a:rPr lang="en-US" sz="2899">
                <a:solidFill>
                  <a:srgbClr val="000000"/>
                </a:solidFill>
                <a:latin typeface="Noto Sans"/>
                <a:ea typeface="Noto Sans"/>
                <a:cs typeface="Noto Sans"/>
                <a:sym typeface="Noto Sans"/>
              </a:rPr>
              <a:t>=&gt; Vậy đạt dạng chuẩn BCNF</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7003306" cy="10287000"/>
          </a:xfrm>
          <a:custGeom>
            <a:avLst/>
            <a:gdLst/>
            <a:ahLst/>
            <a:cxnLst/>
            <a:rect r="r" b="b" t="t" l="l"/>
            <a:pathLst>
              <a:path h="10287000" w="17003306">
                <a:moveTo>
                  <a:pt x="0" y="0"/>
                </a:moveTo>
                <a:lnTo>
                  <a:pt x="17003306" y="0"/>
                </a:lnTo>
                <a:lnTo>
                  <a:pt x="17003306" y="10287000"/>
                </a:lnTo>
                <a:lnTo>
                  <a:pt x="0" y="10287000"/>
                </a:lnTo>
                <a:lnTo>
                  <a:pt x="0" y="0"/>
                </a:lnTo>
                <a:close/>
              </a:path>
            </a:pathLst>
          </a:custGeom>
          <a:blipFill>
            <a:blip r:embed="rId2"/>
            <a:stretch>
              <a:fillRect l="0" t="0" r="0" b="0"/>
            </a:stretch>
          </a:blipFill>
        </p:spPr>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063" y="9461658"/>
            <a:ext cx="18518127" cy="798211"/>
            <a:chOff x="0" y="0"/>
            <a:chExt cx="4877202" cy="210228"/>
          </a:xfrm>
        </p:grpSpPr>
        <p:sp>
          <p:nvSpPr>
            <p:cNvPr name="Freeform 3" id="3"/>
            <p:cNvSpPr/>
            <p:nvPr/>
          </p:nvSpPr>
          <p:spPr>
            <a:xfrm flipH="false" flipV="false" rot="0">
              <a:off x="0" y="0"/>
              <a:ext cx="4877202" cy="210228"/>
            </a:xfrm>
            <a:custGeom>
              <a:avLst/>
              <a:gdLst/>
              <a:ahLst/>
              <a:cxnLst/>
              <a:rect r="r" b="b" t="t" l="l"/>
              <a:pathLst>
                <a:path h="210228" w="4877202">
                  <a:moveTo>
                    <a:pt x="0" y="0"/>
                  </a:moveTo>
                  <a:lnTo>
                    <a:pt x="4877202" y="0"/>
                  </a:lnTo>
                  <a:lnTo>
                    <a:pt x="4877202" y="210228"/>
                  </a:lnTo>
                  <a:lnTo>
                    <a:pt x="0" y="210228"/>
                  </a:lnTo>
                  <a:close/>
                </a:path>
              </a:pathLst>
            </a:custGeom>
            <a:gradFill rotWithShape="true">
              <a:gsLst>
                <a:gs pos="0">
                  <a:srgbClr val="0453B9">
                    <a:alpha val="100000"/>
                  </a:srgbClr>
                </a:gs>
                <a:gs pos="100000">
                  <a:srgbClr val="3881DF">
                    <a:alpha val="100000"/>
                  </a:srgbClr>
                </a:gs>
              </a:gsLst>
              <a:lin ang="2700000"/>
            </a:gradFill>
          </p:spPr>
        </p:sp>
        <p:sp>
          <p:nvSpPr>
            <p:cNvPr name="TextBox 4" id="4"/>
            <p:cNvSpPr txBox="true"/>
            <p:nvPr/>
          </p:nvSpPr>
          <p:spPr>
            <a:xfrm>
              <a:off x="0" y="-66675"/>
              <a:ext cx="4877202" cy="276903"/>
            </a:xfrm>
            <a:prstGeom prst="rect">
              <a:avLst/>
            </a:prstGeom>
          </p:spPr>
          <p:txBody>
            <a:bodyPr anchor="ctr" rtlCol="false" tIns="50800" lIns="50800" bIns="50800" rIns="50800"/>
            <a:lstStyle/>
            <a:p>
              <a:pPr algn="ctr">
                <a:lnSpc>
                  <a:spcPts val="3020"/>
                </a:lnSpc>
              </a:pPr>
            </a:p>
          </p:txBody>
        </p:sp>
      </p:grpSp>
      <p:sp>
        <p:nvSpPr>
          <p:cNvPr name="TextBox 5" id="5"/>
          <p:cNvSpPr txBox="true"/>
          <p:nvPr/>
        </p:nvSpPr>
        <p:spPr>
          <a:xfrm rot="0">
            <a:off x="3897350" y="4434752"/>
            <a:ext cx="10493300" cy="1525605"/>
          </a:xfrm>
          <a:prstGeom prst="rect">
            <a:avLst/>
          </a:prstGeom>
        </p:spPr>
        <p:txBody>
          <a:bodyPr anchor="t" rtlCol="false" tIns="0" lIns="0" bIns="0" rIns="0">
            <a:spAutoFit/>
          </a:bodyPr>
          <a:lstStyle/>
          <a:p>
            <a:pPr algn="ctr">
              <a:lnSpc>
                <a:spcPts val="11775"/>
              </a:lnSpc>
            </a:pPr>
            <a:r>
              <a:rPr lang="en-US" sz="10803" b="true">
                <a:solidFill>
                  <a:srgbClr val="000000"/>
                </a:solidFill>
                <a:latin typeface="Noto Sans Bold"/>
                <a:ea typeface="Noto Sans Bold"/>
                <a:cs typeface="Noto Sans Bold"/>
                <a:sym typeface="Noto Sans Bold"/>
              </a:rPr>
              <a:t>Thank You</a:t>
            </a:r>
          </a:p>
        </p:txBody>
      </p:sp>
      <p:grpSp>
        <p:nvGrpSpPr>
          <p:cNvPr name="Group 6" id="6"/>
          <p:cNvGrpSpPr/>
          <p:nvPr/>
        </p:nvGrpSpPr>
        <p:grpSpPr>
          <a:xfrm rot="0">
            <a:off x="4623159" y="6141835"/>
            <a:ext cx="8795598" cy="812910"/>
            <a:chOff x="0" y="0"/>
            <a:chExt cx="2108811" cy="194901"/>
          </a:xfrm>
        </p:grpSpPr>
        <p:sp>
          <p:nvSpPr>
            <p:cNvPr name="Freeform 7" id="7"/>
            <p:cNvSpPr/>
            <p:nvPr/>
          </p:nvSpPr>
          <p:spPr>
            <a:xfrm flipH="false" flipV="false" rot="0">
              <a:off x="0" y="0"/>
              <a:ext cx="2108811" cy="194901"/>
            </a:xfrm>
            <a:custGeom>
              <a:avLst/>
              <a:gdLst/>
              <a:ahLst/>
              <a:cxnLst/>
              <a:rect r="r" b="b" t="t" l="l"/>
              <a:pathLst>
                <a:path h="194901" w="2108811">
                  <a:moveTo>
                    <a:pt x="88020" y="0"/>
                  </a:moveTo>
                  <a:lnTo>
                    <a:pt x="2020791" y="0"/>
                  </a:lnTo>
                  <a:cubicBezTo>
                    <a:pt x="2069403" y="0"/>
                    <a:pt x="2108811" y="39408"/>
                    <a:pt x="2108811" y="88020"/>
                  </a:cubicBezTo>
                  <a:lnTo>
                    <a:pt x="2108811" y="106881"/>
                  </a:lnTo>
                  <a:cubicBezTo>
                    <a:pt x="2108811" y="155493"/>
                    <a:pt x="2069403" y="194901"/>
                    <a:pt x="2020791" y="194901"/>
                  </a:cubicBezTo>
                  <a:lnTo>
                    <a:pt x="88020" y="194901"/>
                  </a:lnTo>
                  <a:cubicBezTo>
                    <a:pt x="39408" y="194901"/>
                    <a:pt x="0" y="155493"/>
                    <a:pt x="0" y="106881"/>
                  </a:cubicBezTo>
                  <a:lnTo>
                    <a:pt x="0" y="88020"/>
                  </a:lnTo>
                  <a:cubicBezTo>
                    <a:pt x="0" y="39408"/>
                    <a:pt x="39408" y="0"/>
                    <a:pt x="88020"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8" id="8"/>
            <p:cNvSpPr txBox="true"/>
            <p:nvPr/>
          </p:nvSpPr>
          <p:spPr>
            <a:xfrm>
              <a:off x="0" y="-38100"/>
              <a:ext cx="2108811" cy="233001"/>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419755" y="6226660"/>
            <a:ext cx="9448490" cy="576584"/>
          </a:xfrm>
          <a:prstGeom prst="rect">
            <a:avLst/>
          </a:prstGeom>
        </p:spPr>
        <p:txBody>
          <a:bodyPr anchor="t" rtlCol="false" tIns="0" lIns="0" bIns="0" rIns="0">
            <a:spAutoFit/>
          </a:bodyPr>
          <a:lstStyle/>
          <a:p>
            <a:pPr algn="ctr">
              <a:lnSpc>
                <a:spcPts val="4767"/>
              </a:lnSpc>
              <a:spcBef>
                <a:spcPct val="0"/>
              </a:spcBef>
            </a:pPr>
            <a:r>
              <a:rPr lang="en-US" sz="3405">
                <a:solidFill>
                  <a:srgbClr val="000000"/>
                </a:solidFill>
                <a:latin typeface="Noto Sans"/>
                <a:ea typeface="Noto Sans"/>
                <a:cs typeface="Noto Sans"/>
                <a:sym typeface="Noto Sans"/>
              </a:rPr>
              <a:t>For your attention to this presentation.</a:t>
            </a:r>
          </a:p>
        </p:txBody>
      </p:sp>
      <p:grpSp>
        <p:nvGrpSpPr>
          <p:cNvPr name="Group 10" id="10"/>
          <p:cNvGrpSpPr/>
          <p:nvPr/>
        </p:nvGrpSpPr>
        <p:grpSpPr>
          <a:xfrm rot="9689905">
            <a:off x="15694893" y="2874706"/>
            <a:ext cx="5289783" cy="528978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1587174">
            <a:off x="-2587967" y="1580050"/>
            <a:ext cx="5289783" cy="528978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6100875" y="259167"/>
            <a:ext cx="1384678" cy="138467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761729" y="6243643"/>
            <a:ext cx="1384678" cy="138467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2" id="22"/>
          <p:cNvGrpSpPr/>
          <p:nvPr/>
        </p:nvGrpSpPr>
        <p:grpSpPr>
          <a:xfrm rot="0">
            <a:off x="15791221" y="2031709"/>
            <a:ext cx="344610" cy="3446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5" id="25"/>
          <p:cNvGrpSpPr/>
          <p:nvPr/>
        </p:nvGrpSpPr>
        <p:grpSpPr>
          <a:xfrm rot="0">
            <a:off x="2363892" y="8024847"/>
            <a:ext cx="344610" cy="3446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8" id="28"/>
          <p:cNvSpPr/>
          <p:nvPr/>
        </p:nvSpPr>
        <p:spPr>
          <a:xfrm flipH="false" flipV="false" rot="0">
            <a:off x="15130881"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9" id="29"/>
          <p:cNvSpPr/>
          <p:nvPr/>
        </p:nvSpPr>
        <p:spPr>
          <a:xfrm flipH="false" flipV="false" rot="0">
            <a:off x="1838693"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30" id="30"/>
          <p:cNvGrpSpPr/>
          <p:nvPr/>
        </p:nvGrpSpPr>
        <p:grpSpPr>
          <a:xfrm rot="0">
            <a:off x="349873" y="383749"/>
            <a:ext cx="2568477" cy="740016"/>
            <a:chOff x="0" y="0"/>
            <a:chExt cx="676471" cy="194901"/>
          </a:xfrm>
        </p:grpSpPr>
        <p:sp>
          <p:nvSpPr>
            <p:cNvPr name="Freeform 31" id="31"/>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32" id="32"/>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14992289" y="7903458"/>
            <a:ext cx="2568477" cy="740016"/>
            <a:chOff x="0" y="0"/>
            <a:chExt cx="676471" cy="194901"/>
          </a:xfrm>
        </p:grpSpPr>
        <p:sp>
          <p:nvSpPr>
            <p:cNvPr name="Freeform 34" id="34"/>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35" id="35"/>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138605" cy="10287000"/>
          </a:xfrm>
          <a:custGeom>
            <a:avLst/>
            <a:gdLst/>
            <a:ahLst/>
            <a:cxnLst/>
            <a:rect r="r" b="b" t="t" l="l"/>
            <a:pathLst>
              <a:path h="10287000" w="19138605">
                <a:moveTo>
                  <a:pt x="0" y="0"/>
                </a:moveTo>
                <a:lnTo>
                  <a:pt x="19138605" y="0"/>
                </a:lnTo>
                <a:lnTo>
                  <a:pt x="19138605" y="10287000"/>
                </a:lnTo>
                <a:lnTo>
                  <a:pt x="0" y="1028700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47450" cy="10287000"/>
          </a:xfrm>
          <a:custGeom>
            <a:avLst/>
            <a:gdLst/>
            <a:ahLst/>
            <a:cxnLst/>
            <a:rect r="r" b="b" t="t" l="l"/>
            <a:pathLst>
              <a:path h="10287000" w="18247450">
                <a:moveTo>
                  <a:pt x="0" y="0"/>
                </a:moveTo>
                <a:lnTo>
                  <a:pt x="18247450" y="0"/>
                </a:lnTo>
                <a:lnTo>
                  <a:pt x="18247450" y="10287000"/>
                </a:lnTo>
                <a:lnTo>
                  <a:pt x="0" y="1028700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5224175" y="8280201"/>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659363" y="-1877061"/>
            <a:ext cx="1833864" cy="4699825"/>
            <a:chOff x="0" y="0"/>
            <a:chExt cx="500494" cy="1282664"/>
          </a:xfrm>
        </p:grpSpPr>
        <p:sp>
          <p:nvSpPr>
            <p:cNvPr name="Freeform 9" id="9"/>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0" id="10"/>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0">
            <a:off x="1243438" y="247273"/>
            <a:ext cx="4971572" cy="781427"/>
            <a:chOff x="0" y="0"/>
            <a:chExt cx="3878378" cy="609600"/>
          </a:xfrm>
        </p:grpSpPr>
        <p:sp>
          <p:nvSpPr>
            <p:cNvPr name="Freeform 12" id="12"/>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13" id="13"/>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14" id="14"/>
          <p:cNvSpPr txBox="true"/>
          <p:nvPr/>
        </p:nvSpPr>
        <p:spPr>
          <a:xfrm rot="0">
            <a:off x="1613119" y="533126"/>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KHOA</a:t>
            </a:r>
          </a:p>
        </p:txBody>
      </p:sp>
      <p:sp>
        <p:nvSpPr>
          <p:cNvPr name="Freeform 15" id="15"/>
          <p:cNvSpPr/>
          <p:nvPr/>
        </p:nvSpPr>
        <p:spPr>
          <a:xfrm flipH="false" flipV="false" rot="0">
            <a:off x="1243438" y="-48218"/>
            <a:ext cx="628928" cy="590981"/>
          </a:xfrm>
          <a:custGeom>
            <a:avLst/>
            <a:gdLst/>
            <a:ahLst/>
            <a:cxnLst/>
            <a:rect r="r" b="b" t="t" l="l"/>
            <a:pathLst>
              <a:path h="590981" w="628928">
                <a:moveTo>
                  <a:pt x="0" y="0"/>
                </a:moveTo>
                <a:lnTo>
                  <a:pt x="628928" y="0"/>
                </a:lnTo>
                <a:lnTo>
                  <a:pt x="628928" y="590981"/>
                </a:lnTo>
                <a:lnTo>
                  <a:pt x="0" y="590981"/>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16" id="16"/>
          <p:cNvSpPr/>
          <p:nvPr/>
        </p:nvSpPr>
        <p:spPr>
          <a:xfrm flipH="false" flipV="false" rot="0">
            <a:off x="1384767" y="71277"/>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561265" y="1175336"/>
            <a:ext cx="6706632" cy="4140320"/>
          </a:xfrm>
          <a:custGeom>
            <a:avLst/>
            <a:gdLst/>
            <a:ahLst/>
            <a:cxnLst/>
            <a:rect r="r" b="b" t="t" l="l"/>
            <a:pathLst>
              <a:path h="4140320" w="6706632">
                <a:moveTo>
                  <a:pt x="0" y="0"/>
                </a:moveTo>
                <a:lnTo>
                  <a:pt x="6706633" y="0"/>
                </a:lnTo>
                <a:lnTo>
                  <a:pt x="6706633" y="4140320"/>
                </a:lnTo>
                <a:lnTo>
                  <a:pt x="0" y="4140320"/>
                </a:lnTo>
                <a:lnTo>
                  <a:pt x="0" y="0"/>
                </a:lnTo>
                <a:close/>
              </a:path>
            </a:pathLst>
          </a:custGeom>
          <a:blipFill>
            <a:blip r:embed="rId6"/>
            <a:stretch>
              <a:fillRect l="0" t="0" r="0" b="-11853"/>
            </a:stretch>
          </a:blipFill>
        </p:spPr>
      </p:sp>
      <p:grpSp>
        <p:nvGrpSpPr>
          <p:cNvPr name="Group 18" id="18"/>
          <p:cNvGrpSpPr/>
          <p:nvPr/>
        </p:nvGrpSpPr>
        <p:grpSpPr>
          <a:xfrm rot="0">
            <a:off x="11949272" y="366768"/>
            <a:ext cx="4971572" cy="781427"/>
            <a:chOff x="0" y="0"/>
            <a:chExt cx="3878378" cy="609600"/>
          </a:xfrm>
        </p:grpSpPr>
        <p:sp>
          <p:nvSpPr>
            <p:cNvPr name="Freeform 19" id="19"/>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20" id="20"/>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21" id="21"/>
          <p:cNvSpPr txBox="true"/>
          <p:nvPr/>
        </p:nvSpPr>
        <p:spPr>
          <a:xfrm rot="0">
            <a:off x="12318953" y="652621"/>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DIABAN</a:t>
            </a:r>
          </a:p>
        </p:txBody>
      </p:sp>
      <p:sp>
        <p:nvSpPr>
          <p:cNvPr name="Freeform 22" id="22"/>
          <p:cNvSpPr/>
          <p:nvPr/>
        </p:nvSpPr>
        <p:spPr>
          <a:xfrm flipH="false" flipV="false" rot="0">
            <a:off x="11949272" y="71277"/>
            <a:ext cx="628928" cy="590981"/>
          </a:xfrm>
          <a:custGeom>
            <a:avLst/>
            <a:gdLst/>
            <a:ahLst/>
            <a:cxnLst/>
            <a:rect r="r" b="b" t="t" l="l"/>
            <a:pathLst>
              <a:path h="590981" w="628928">
                <a:moveTo>
                  <a:pt x="0" y="0"/>
                </a:moveTo>
                <a:lnTo>
                  <a:pt x="628927" y="0"/>
                </a:lnTo>
                <a:lnTo>
                  <a:pt x="628927" y="590982"/>
                </a:lnTo>
                <a:lnTo>
                  <a:pt x="0" y="590982"/>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23" id="23"/>
          <p:cNvSpPr/>
          <p:nvPr/>
        </p:nvSpPr>
        <p:spPr>
          <a:xfrm flipH="false" flipV="false" rot="0">
            <a:off x="12090600" y="190772"/>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6799542" y="6166632"/>
            <a:ext cx="4971572" cy="781427"/>
            <a:chOff x="0" y="0"/>
            <a:chExt cx="3878378" cy="609600"/>
          </a:xfrm>
        </p:grpSpPr>
        <p:sp>
          <p:nvSpPr>
            <p:cNvPr name="Freeform 25" id="25"/>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26" id="26"/>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27" id="27"/>
          <p:cNvSpPr txBox="true"/>
          <p:nvPr/>
        </p:nvSpPr>
        <p:spPr>
          <a:xfrm rot="0">
            <a:off x="7169223" y="6452486"/>
            <a:ext cx="4232210" cy="295409"/>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THANHTICH</a:t>
            </a:r>
          </a:p>
        </p:txBody>
      </p:sp>
      <p:sp>
        <p:nvSpPr>
          <p:cNvPr name="Freeform 28" id="28"/>
          <p:cNvSpPr/>
          <p:nvPr/>
        </p:nvSpPr>
        <p:spPr>
          <a:xfrm flipH="false" flipV="false" rot="0">
            <a:off x="6799542" y="5871142"/>
            <a:ext cx="628928" cy="590981"/>
          </a:xfrm>
          <a:custGeom>
            <a:avLst/>
            <a:gdLst/>
            <a:ahLst/>
            <a:cxnLst/>
            <a:rect r="r" b="b" t="t" l="l"/>
            <a:pathLst>
              <a:path h="590981" w="628928">
                <a:moveTo>
                  <a:pt x="0" y="0"/>
                </a:moveTo>
                <a:lnTo>
                  <a:pt x="628928" y="0"/>
                </a:lnTo>
                <a:lnTo>
                  <a:pt x="628928" y="590981"/>
                </a:lnTo>
                <a:lnTo>
                  <a:pt x="0" y="590981"/>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29" id="29"/>
          <p:cNvSpPr/>
          <p:nvPr/>
        </p:nvSpPr>
        <p:spPr>
          <a:xfrm flipH="false" flipV="false" rot="0">
            <a:off x="6940871" y="5971885"/>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11949272" y="1355516"/>
            <a:ext cx="5511798" cy="3960141"/>
          </a:xfrm>
          <a:custGeom>
            <a:avLst/>
            <a:gdLst/>
            <a:ahLst/>
            <a:cxnLst/>
            <a:rect r="r" b="b" t="t" l="l"/>
            <a:pathLst>
              <a:path h="3960141" w="5511798">
                <a:moveTo>
                  <a:pt x="0" y="0"/>
                </a:moveTo>
                <a:lnTo>
                  <a:pt x="5511798" y="0"/>
                </a:lnTo>
                <a:lnTo>
                  <a:pt x="5511798" y="3960140"/>
                </a:lnTo>
                <a:lnTo>
                  <a:pt x="0" y="3960140"/>
                </a:lnTo>
                <a:lnTo>
                  <a:pt x="0" y="0"/>
                </a:lnTo>
                <a:close/>
              </a:path>
            </a:pathLst>
          </a:custGeom>
          <a:blipFill>
            <a:blip r:embed="rId7"/>
            <a:stretch>
              <a:fillRect l="0" t="0" r="0" b="-20523"/>
            </a:stretch>
          </a:blipFill>
        </p:spPr>
      </p:sp>
      <p:sp>
        <p:nvSpPr>
          <p:cNvPr name="Freeform 31" id="31"/>
          <p:cNvSpPr/>
          <p:nvPr/>
        </p:nvSpPr>
        <p:spPr>
          <a:xfrm flipH="false" flipV="false" rot="0">
            <a:off x="3565516" y="7117129"/>
            <a:ext cx="11156968" cy="2950796"/>
          </a:xfrm>
          <a:custGeom>
            <a:avLst/>
            <a:gdLst/>
            <a:ahLst/>
            <a:cxnLst/>
            <a:rect r="r" b="b" t="t" l="l"/>
            <a:pathLst>
              <a:path h="2950796" w="11156968">
                <a:moveTo>
                  <a:pt x="0" y="0"/>
                </a:moveTo>
                <a:lnTo>
                  <a:pt x="11156968" y="0"/>
                </a:lnTo>
                <a:lnTo>
                  <a:pt x="11156968" y="2950796"/>
                </a:lnTo>
                <a:lnTo>
                  <a:pt x="0" y="2950796"/>
                </a:lnTo>
                <a:lnTo>
                  <a:pt x="0" y="0"/>
                </a:lnTo>
                <a:close/>
              </a:path>
            </a:pathLst>
          </a:custGeom>
          <a:blipFill>
            <a:blip r:embed="rId8"/>
            <a:stretch>
              <a:fillRect l="0" t="0" r="0" b="-28203"/>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5179968" y="870188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1793504" y="-386126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916932" y="-148907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558682" y="1177065"/>
            <a:ext cx="6588446" cy="3823560"/>
          </a:xfrm>
          <a:custGeom>
            <a:avLst/>
            <a:gdLst/>
            <a:ahLst/>
            <a:cxnLst/>
            <a:rect r="r" b="b" t="t" l="l"/>
            <a:pathLst>
              <a:path h="3823560" w="6588446">
                <a:moveTo>
                  <a:pt x="0" y="0"/>
                </a:moveTo>
                <a:lnTo>
                  <a:pt x="6588446" y="0"/>
                </a:lnTo>
                <a:lnTo>
                  <a:pt x="6588446" y="3823560"/>
                </a:lnTo>
                <a:lnTo>
                  <a:pt x="0" y="3823560"/>
                </a:lnTo>
                <a:lnTo>
                  <a:pt x="0" y="0"/>
                </a:lnTo>
                <a:close/>
              </a:path>
            </a:pathLst>
          </a:custGeom>
          <a:blipFill>
            <a:blip r:embed="rId2"/>
            <a:stretch>
              <a:fillRect l="0" t="0" r="0" b="-17101"/>
            </a:stretch>
          </a:blipFill>
        </p:spPr>
      </p:sp>
      <p:sp>
        <p:nvSpPr>
          <p:cNvPr name="Freeform 15" id="15"/>
          <p:cNvSpPr/>
          <p:nvPr/>
        </p:nvSpPr>
        <p:spPr>
          <a:xfrm flipH="false" flipV="false" rot="0">
            <a:off x="10252343" y="1265397"/>
            <a:ext cx="7060390" cy="3735228"/>
          </a:xfrm>
          <a:custGeom>
            <a:avLst/>
            <a:gdLst/>
            <a:ahLst/>
            <a:cxnLst/>
            <a:rect r="r" b="b" t="t" l="l"/>
            <a:pathLst>
              <a:path h="3735228" w="7060390">
                <a:moveTo>
                  <a:pt x="0" y="0"/>
                </a:moveTo>
                <a:lnTo>
                  <a:pt x="7060390" y="0"/>
                </a:lnTo>
                <a:lnTo>
                  <a:pt x="7060390" y="3735228"/>
                </a:lnTo>
                <a:lnTo>
                  <a:pt x="0" y="3735228"/>
                </a:lnTo>
                <a:lnTo>
                  <a:pt x="0" y="0"/>
                </a:lnTo>
                <a:close/>
              </a:path>
            </a:pathLst>
          </a:custGeom>
          <a:blipFill>
            <a:blip r:embed="rId3"/>
            <a:stretch>
              <a:fillRect l="0" t="0" r="0" b="-15327"/>
            </a:stretch>
          </a:blipFill>
        </p:spPr>
      </p:sp>
      <p:grpSp>
        <p:nvGrpSpPr>
          <p:cNvPr name="Group 16" id="16"/>
          <p:cNvGrpSpPr/>
          <p:nvPr/>
        </p:nvGrpSpPr>
        <p:grpSpPr>
          <a:xfrm rot="0">
            <a:off x="10636138" y="295491"/>
            <a:ext cx="4971572" cy="781427"/>
            <a:chOff x="0" y="0"/>
            <a:chExt cx="3878378" cy="609600"/>
          </a:xfrm>
        </p:grpSpPr>
        <p:sp>
          <p:nvSpPr>
            <p:cNvPr name="Freeform 17" id="17"/>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18" id="18"/>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19" id="19"/>
          <p:cNvSpPr txBox="true"/>
          <p:nvPr/>
        </p:nvSpPr>
        <p:spPr>
          <a:xfrm rot="0">
            <a:off x="11005820" y="581344"/>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BANQUANLY</a:t>
            </a:r>
          </a:p>
        </p:txBody>
      </p:sp>
      <p:sp>
        <p:nvSpPr>
          <p:cNvPr name="Freeform 20" id="20"/>
          <p:cNvSpPr/>
          <p:nvPr/>
        </p:nvSpPr>
        <p:spPr>
          <a:xfrm flipH="false" flipV="false" rot="0">
            <a:off x="10636138" y="0"/>
            <a:ext cx="628928" cy="590981"/>
          </a:xfrm>
          <a:custGeom>
            <a:avLst/>
            <a:gdLst/>
            <a:ahLst/>
            <a:cxnLst/>
            <a:rect r="r" b="b" t="t" l="l"/>
            <a:pathLst>
              <a:path h="590981" w="628928">
                <a:moveTo>
                  <a:pt x="0" y="0"/>
                </a:moveTo>
                <a:lnTo>
                  <a:pt x="628928" y="0"/>
                </a:lnTo>
                <a:lnTo>
                  <a:pt x="628928" y="590981"/>
                </a:lnTo>
                <a:lnTo>
                  <a:pt x="0" y="590981"/>
                </a:lnTo>
                <a:lnTo>
                  <a:pt x="0" y="0"/>
                </a:lnTo>
                <a:close/>
              </a:path>
            </a:pathLst>
          </a:custGeom>
          <a:blipFill>
            <a:blip r:embed="rId4">
              <a:extLst>
                <a:ext uri="{96DAC541-7B7A-43D3-8B79-37D633B846F1}">
                  <asvg:svgBlip xmlns:asvg="http://schemas.microsoft.com/office/drawing/2016/SVG/main" r:embed="rId5"/>
                </a:ext>
              </a:extLst>
            </a:blip>
            <a:stretch>
              <a:fillRect l="-190806" t="-116698" r="-38684" b="-409457"/>
            </a:stretch>
          </a:blipFill>
        </p:spPr>
      </p:sp>
      <p:sp>
        <p:nvSpPr>
          <p:cNvPr name="Freeform 21" id="21"/>
          <p:cNvSpPr/>
          <p:nvPr/>
        </p:nvSpPr>
        <p:spPr>
          <a:xfrm flipH="false" flipV="false" rot="0">
            <a:off x="10777467" y="100743"/>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2" id="22"/>
          <p:cNvGrpSpPr/>
          <p:nvPr/>
        </p:nvGrpSpPr>
        <p:grpSpPr>
          <a:xfrm rot="0">
            <a:off x="1028700" y="348013"/>
            <a:ext cx="4971572" cy="781427"/>
            <a:chOff x="0" y="0"/>
            <a:chExt cx="3878378" cy="609600"/>
          </a:xfrm>
        </p:grpSpPr>
        <p:sp>
          <p:nvSpPr>
            <p:cNvPr name="Freeform 23" id="23"/>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24" id="24"/>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25" id="25"/>
          <p:cNvSpPr txBox="true"/>
          <p:nvPr/>
        </p:nvSpPr>
        <p:spPr>
          <a:xfrm rot="0">
            <a:off x="1398381" y="633866"/>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SINHVIEN</a:t>
            </a:r>
          </a:p>
        </p:txBody>
      </p:sp>
      <p:sp>
        <p:nvSpPr>
          <p:cNvPr name="Freeform 26" id="26"/>
          <p:cNvSpPr/>
          <p:nvPr/>
        </p:nvSpPr>
        <p:spPr>
          <a:xfrm flipH="false" flipV="false" rot="0">
            <a:off x="1028700" y="52522"/>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4">
              <a:extLst>
                <a:ext uri="{96DAC541-7B7A-43D3-8B79-37D633B846F1}">
                  <asvg:svgBlip xmlns:asvg="http://schemas.microsoft.com/office/drawing/2016/SVG/main" r:embed="rId5"/>
                </a:ext>
              </a:extLst>
            </a:blip>
            <a:stretch>
              <a:fillRect l="-190806" t="-116698" r="-38684" b="-409457"/>
            </a:stretch>
          </a:blipFill>
        </p:spPr>
      </p:sp>
      <p:sp>
        <p:nvSpPr>
          <p:cNvPr name="Freeform 27" id="27"/>
          <p:cNvSpPr/>
          <p:nvPr/>
        </p:nvSpPr>
        <p:spPr>
          <a:xfrm flipH="false" flipV="false" rot="0">
            <a:off x="1170028" y="153265"/>
            <a:ext cx="346271" cy="351991"/>
          </a:xfrm>
          <a:custGeom>
            <a:avLst/>
            <a:gdLst/>
            <a:ahLst/>
            <a:cxnLst/>
            <a:rect r="r" b="b" t="t" l="l"/>
            <a:pathLst>
              <a:path h="351991" w="346271">
                <a:moveTo>
                  <a:pt x="0" y="0"/>
                </a:moveTo>
                <a:lnTo>
                  <a:pt x="346272" y="0"/>
                </a:lnTo>
                <a:lnTo>
                  <a:pt x="346272" y="351991"/>
                </a:lnTo>
                <a:lnTo>
                  <a:pt x="0" y="351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558682" y="6458381"/>
            <a:ext cx="6588446" cy="3326094"/>
          </a:xfrm>
          <a:custGeom>
            <a:avLst/>
            <a:gdLst/>
            <a:ahLst/>
            <a:cxnLst/>
            <a:rect r="r" b="b" t="t" l="l"/>
            <a:pathLst>
              <a:path h="3326094" w="6588446">
                <a:moveTo>
                  <a:pt x="0" y="0"/>
                </a:moveTo>
                <a:lnTo>
                  <a:pt x="6588446" y="0"/>
                </a:lnTo>
                <a:lnTo>
                  <a:pt x="6588446" y="3326094"/>
                </a:lnTo>
                <a:lnTo>
                  <a:pt x="0" y="3326094"/>
                </a:lnTo>
                <a:lnTo>
                  <a:pt x="0" y="0"/>
                </a:lnTo>
                <a:close/>
              </a:path>
            </a:pathLst>
          </a:custGeom>
          <a:blipFill>
            <a:blip r:embed="rId8"/>
            <a:stretch>
              <a:fillRect l="0" t="0" r="0" b="-23020"/>
            </a:stretch>
          </a:blipFill>
        </p:spPr>
      </p:sp>
      <p:grpSp>
        <p:nvGrpSpPr>
          <p:cNvPr name="Group 29" id="29"/>
          <p:cNvGrpSpPr/>
          <p:nvPr/>
        </p:nvGrpSpPr>
        <p:grpSpPr>
          <a:xfrm rot="0">
            <a:off x="1170028" y="5486454"/>
            <a:ext cx="4971572" cy="781427"/>
            <a:chOff x="0" y="0"/>
            <a:chExt cx="3878378" cy="609600"/>
          </a:xfrm>
        </p:grpSpPr>
        <p:sp>
          <p:nvSpPr>
            <p:cNvPr name="Freeform 30" id="30"/>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31" id="31"/>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32" id="32"/>
          <p:cNvSpPr txBox="true"/>
          <p:nvPr/>
        </p:nvSpPr>
        <p:spPr>
          <a:xfrm rot="0">
            <a:off x="1539710" y="5772307"/>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XA</a:t>
            </a:r>
          </a:p>
        </p:txBody>
      </p:sp>
      <p:sp>
        <p:nvSpPr>
          <p:cNvPr name="Freeform 33" id="33"/>
          <p:cNvSpPr/>
          <p:nvPr/>
        </p:nvSpPr>
        <p:spPr>
          <a:xfrm flipH="false" flipV="false" rot="0">
            <a:off x="1170028" y="5190963"/>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4">
              <a:extLst>
                <a:ext uri="{96DAC541-7B7A-43D3-8B79-37D633B846F1}">
                  <asvg:svgBlip xmlns:asvg="http://schemas.microsoft.com/office/drawing/2016/SVG/main" r:embed="rId5"/>
                </a:ext>
              </a:extLst>
            </a:blip>
            <a:stretch>
              <a:fillRect l="-190806" t="-116698" r="-38684" b="-409457"/>
            </a:stretch>
          </a:blipFill>
        </p:spPr>
      </p:sp>
      <p:sp>
        <p:nvSpPr>
          <p:cNvPr name="Freeform 34" id="34"/>
          <p:cNvSpPr/>
          <p:nvPr/>
        </p:nvSpPr>
        <p:spPr>
          <a:xfrm flipH="false" flipV="false" rot="0">
            <a:off x="1311357" y="5291706"/>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10636138" y="6458381"/>
            <a:ext cx="5631144" cy="3774030"/>
          </a:xfrm>
          <a:custGeom>
            <a:avLst/>
            <a:gdLst/>
            <a:ahLst/>
            <a:cxnLst/>
            <a:rect r="r" b="b" t="t" l="l"/>
            <a:pathLst>
              <a:path h="3774030" w="5631144">
                <a:moveTo>
                  <a:pt x="0" y="0"/>
                </a:moveTo>
                <a:lnTo>
                  <a:pt x="5631144" y="0"/>
                </a:lnTo>
                <a:lnTo>
                  <a:pt x="5631144" y="3774030"/>
                </a:lnTo>
                <a:lnTo>
                  <a:pt x="0" y="3774030"/>
                </a:lnTo>
                <a:lnTo>
                  <a:pt x="0" y="0"/>
                </a:lnTo>
                <a:close/>
              </a:path>
            </a:pathLst>
          </a:custGeom>
          <a:blipFill>
            <a:blip r:embed="rId9"/>
            <a:stretch>
              <a:fillRect l="0" t="-2845" r="0" b="-12881"/>
            </a:stretch>
          </a:blipFill>
        </p:spPr>
      </p:sp>
      <p:grpSp>
        <p:nvGrpSpPr>
          <p:cNvPr name="Group 36" id="36"/>
          <p:cNvGrpSpPr/>
          <p:nvPr/>
        </p:nvGrpSpPr>
        <p:grpSpPr>
          <a:xfrm rot="0">
            <a:off x="10777467" y="5486454"/>
            <a:ext cx="4971572" cy="781427"/>
            <a:chOff x="0" y="0"/>
            <a:chExt cx="3878378" cy="609600"/>
          </a:xfrm>
        </p:grpSpPr>
        <p:sp>
          <p:nvSpPr>
            <p:cNvPr name="Freeform 37" id="37"/>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38" id="38"/>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39" id="39"/>
          <p:cNvSpPr txBox="true"/>
          <p:nvPr/>
        </p:nvSpPr>
        <p:spPr>
          <a:xfrm rot="0">
            <a:off x="11147148" y="5772307"/>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GIAOVIEN</a:t>
            </a:r>
          </a:p>
        </p:txBody>
      </p:sp>
      <p:sp>
        <p:nvSpPr>
          <p:cNvPr name="Freeform 40" id="40"/>
          <p:cNvSpPr/>
          <p:nvPr/>
        </p:nvSpPr>
        <p:spPr>
          <a:xfrm flipH="false" flipV="false" rot="0">
            <a:off x="10777467" y="5190963"/>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4">
              <a:extLst>
                <a:ext uri="{96DAC541-7B7A-43D3-8B79-37D633B846F1}">
                  <asvg:svgBlip xmlns:asvg="http://schemas.microsoft.com/office/drawing/2016/SVG/main" r:embed="rId5"/>
                </a:ext>
              </a:extLst>
            </a:blip>
            <a:stretch>
              <a:fillRect l="-190806" t="-116698" r="-38684" b="-409457"/>
            </a:stretch>
          </a:blipFill>
        </p:spPr>
      </p:sp>
      <p:sp>
        <p:nvSpPr>
          <p:cNvPr name="Freeform 41" id="41"/>
          <p:cNvSpPr/>
          <p:nvPr/>
        </p:nvSpPr>
        <p:spPr>
          <a:xfrm flipH="false" flipV="false" rot="0">
            <a:off x="10918795" y="5291706"/>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5179968" y="870188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1793504" y="-386126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916932" y="-148907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0">
            <a:off x="10636138" y="295491"/>
            <a:ext cx="4971572" cy="781427"/>
            <a:chOff x="0" y="0"/>
            <a:chExt cx="3878378" cy="609600"/>
          </a:xfrm>
        </p:grpSpPr>
        <p:sp>
          <p:nvSpPr>
            <p:cNvPr name="Freeform 15" id="15"/>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16" id="16"/>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17" id="17"/>
          <p:cNvSpPr txBox="true"/>
          <p:nvPr/>
        </p:nvSpPr>
        <p:spPr>
          <a:xfrm rot="0">
            <a:off x="11005820" y="581344"/>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NHANDAN</a:t>
            </a:r>
          </a:p>
        </p:txBody>
      </p:sp>
      <p:sp>
        <p:nvSpPr>
          <p:cNvPr name="Freeform 18" id="18"/>
          <p:cNvSpPr/>
          <p:nvPr/>
        </p:nvSpPr>
        <p:spPr>
          <a:xfrm flipH="false" flipV="false" rot="0">
            <a:off x="10636138" y="0"/>
            <a:ext cx="628928" cy="590981"/>
          </a:xfrm>
          <a:custGeom>
            <a:avLst/>
            <a:gdLst/>
            <a:ahLst/>
            <a:cxnLst/>
            <a:rect r="r" b="b" t="t" l="l"/>
            <a:pathLst>
              <a:path h="590981" w="628928">
                <a:moveTo>
                  <a:pt x="0" y="0"/>
                </a:moveTo>
                <a:lnTo>
                  <a:pt x="628928" y="0"/>
                </a:lnTo>
                <a:lnTo>
                  <a:pt x="628928" y="590981"/>
                </a:lnTo>
                <a:lnTo>
                  <a:pt x="0" y="590981"/>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19" id="19"/>
          <p:cNvSpPr/>
          <p:nvPr/>
        </p:nvSpPr>
        <p:spPr>
          <a:xfrm flipH="false" flipV="false" rot="0">
            <a:off x="10777467" y="100743"/>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028700" y="348013"/>
            <a:ext cx="4971572" cy="781427"/>
            <a:chOff x="0" y="0"/>
            <a:chExt cx="3878378" cy="609600"/>
          </a:xfrm>
        </p:grpSpPr>
        <p:sp>
          <p:nvSpPr>
            <p:cNvPr name="Freeform 21" id="21"/>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22" id="22"/>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23" id="23"/>
          <p:cNvSpPr txBox="true"/>
          <p:nvPr/>
        </p:nvSpPr>
        <p:spPr>
          <a:xfrm rot="0">
            <a:off x="1398381" y="633866"/>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AP</a:t>
            </a:r>
          </a:p>
        </p:txBody>
      </p:sp>
      <p:sp>
        <p:nvSpPr>
          <p:cNvPr name="Freeform 24" id="24"/>
          <p:cNvSpPr/>
          <p:nvPr/>
        </p:nvSpPr>
        <p:spPr>
          <a:xfrm flipH="false" flipV="false" rot="0">
            <a:off x="1028700" y="52522"/>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25" id="25"/>
          <p:cNvSpPr/>
          <p:nvPr/>
        </p:nvSpPr>
        <p:spPr>
          <a:xfrm flipH="false" flipV="false" rot="0">
            <a:off x="1170028" y="153265"/>
            <a:ext cx="346271" cy="351991"/>
          </a:xfrm>
          <a:custGeom>
            <a:avLst/>
            <a:gdLst/>
            <a:ahLst/>
            <a:cxnLst/>
            <a:rect r="r" b="b" t="t" l="l"/>
            <a:pathLst>
              <a:path h="351991" w="346271">
                <a:moveTo>
                  <a:pt x="0" y="0"/>
                </a:moveTo>
                <a:lnTo>
                  <a:pt x="346272" y="0"/>
                </a:lnTo>
                <a:lnTo>
                  <a:pt x="346272"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6" id="26"/>
          <p:cNvGrpSpPr/>
          <p:nvPr/>
        </p:nvGrpSpPr>
        <p:grpSpPr>
          <a:xfrm rot="0">
            <a:off x="1170028" y="5486454"/>
            <a:ext cx="4971572" cy="781427"/>
            <a:chOff x="0" y="0"/>
            <a:chExt cx="3878378" cy="609600"/>
          </a:xfrm>
        </p:grpSpPr>
        <p:sp>
          <p:nvSpPr>
            <p:cNvPr name="Freeform 27" id="27"/>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28" id="28"/>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29" id="29"/>
          <p:cNvSpPr txBox="true"/>
          <p:nvPr/>
        </p:nvSpPr>
        <p:spPr>
          <a:xfrm rot="0">
            <a:off x="1539710" y="5772307"/>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CONGVIEC</a:t>
            </a:r>
          </a:p>
        </p:txBody>
      </p:sp>
      <p:sp>
        <p:nvSpPr>
          <p:cNvPr name="Freeform 30" id="30"/>
          <p:cNvSpPr/>
          <p:nvPr/>
        </p:nvSpPr>
        <p:spPr>
          <a:xfrm flipH="false" flipV="false" rot="0">
            <a:off x="1170028" y="5190963"/>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31" id="31"/>
          <p:cNvSpPr/>
          <p:nvPr/>
        </p:nvSpPr>
        <p:spPr>
          <a:xfrm flipH="false" flipV="false" rot="0">
            <a:off x="1311357" y="5291706"/>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2" id="32"/>
          <p:cNvGrpSpPr/>
          <p:nvPr/>
        </p:nvGrpSpPr>
        <p:grpSpPr>
          <a:xfrm rot="0">
            <a:off x="10777467" y="5486454"/>
            <a:ext cx="4971572" cy="781427"/>
            <a:chOff x="0" y="0"/>
            <a:chExt cx="3878378" cy="609600"/>
          </a:xfrm>
        </p:grpSpPr>
        <p:sp>
          <p:nvSpPr>
            <p:cNvPr name="Freeform 33" id="33"/>
            <p:cNvSpPr/>
            <p:nvPr/>
          </p:nvSpPr>
          <p:spPr>
            <a:xfrm flipH="false" flipV="false" rot="0">
              <a:off x="5297" y="0"/>
              <a:ext cx="3867784" cy="609600"/>
            </a:xfrm>
            <a:custGeom>
              <a:avLst/>
              <a:gdLst/>
              <a:ahLst/>
              <a:cxnLst/>
              <a:rect r="r" b="b" t="t" l="l"/>
              <a:pathLst>
                <a:path h="609600" w="3867784">
                  <a:moveTo>
                    <a:pt x="219704" y="0"/>
                  </a:moveTo>
                  <a:lnTo>
                    <a:pt x="3851280" y="0"/>
                  </a:lnTo>
                  <a:cubicBezTo>
                    <a:pt x="3856331" y="0"/>
                    <a:pt x="3861074" y="2428"/>
                    <a:pt x="3864027" y="6526"/>
                  </a:cubicBezTo>
                  <a:cubicBezTo>
                    <a:pt x="3866981" y="10623"/>
                    <a:pt x="3867784" y="15891"/>
                    <a:pt x="3866187" y="20683"/>
                  </a:cubicBezTo>
                  <a:lnTo>
                    <a:pt x="3676775" y="588917"/>
                  </a:lnTo>
                  <a:cubicBezTo>
                    <a:pt x="3672658" y="601269"/>
                    <a:pt x="3661099" y="609600"/>
                    <a:pt x="3648080" y="609600"/>
                  </a:cubicBezTo>
                  <a:lnTo>
                    <a:pt x="16504" y="609600"/>
                  </a:lnTo>
                  <a:cubicBezTo>
                    <a:pt x="11453" y="609600"/>
                    <a:pt x="6710" y="607172"/>
                    <a:pt x="3757" y="603074"/>
                  </a:cubicBezTo>
                  <a:cubicBezTo>
                    <a:pt x="803" y="598977"/>
                    <a:pt x="0" y="593709"/>
                    <a:pt x="1597" y="588917"/>
                  </a:cubicBezTo>
                  <a:lnTo>
                    <a:pt x="191009" y="20683"/>
                  </a:lnTo>
                  <a:cubicBezTo>
                    <a:pt x="195126" y="8331"/>
                    <a:pt x="206685" y="0"/>
                    <a:pt x="219704" y="0"/>
                  </a:cubicBezTo>
                  <a:close/>
                </a:path>
              </a:pathLst>
            </a:custGeom>
            <a:solidFill>
              <a:srgbClr val="2855BF"/>
            </a:solidFill>
          </p:spPr>
        </p:sp>
        <p:sp>
          <p:nvSpPr>
            <p:cNvPr name="TextBox 34" id="34"/>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35" id="35"/>
          <p:cNvSpPr txBox="true"/>
          <p:nvPr/>
        </p:nvSpPr>
        <p:spPr>
          <a:xfrm rot="0">
            <a:off x="11147148" y="5772307"/>
            <a:ext cx="4232210" cy="295446"/>
          </a:xfrm>
          <a:prstGeom prst="rect">
            <a:avLst/>
          </a:prstGeom>
        </p:spPr>
        <p:txBody>
          <a:bodyPr anchor="t" rtlCol="false" tIns="0" lIns="0" bIns="0" rIns="0">
            <a:spAutoFit/>
          </a:bodyPr>
          <a:lstStyle/>
          <a:p>
            <a:pPr algn="ctr">
              <a:lnSpc>
                <a:spcPts val="2178"/>
              </a:lnSpc>
            </a:pPr>
            <a:r>
              <a:rPr lang="en-US" sz="2504" b="true">
                <a:solidFill>
                  <a:srgbClr val="FFFFFF"/>
                </a:solidFill>
                <a:latin typeface="Open Sauce Bold"/>
                <a:ea typeface="Open Sauce Bold"/>
                <a:cs typeface="Open Sauce Bold"/>
                <a:sym typeface="Open Sauce Bold"/>
              </a:rPr>
              <a:t>Select * from PHANCONG</a:t>
            </a:r>
          </a:p>
        </p:txBody>
      </p:sp>
      <p:sp>
        <p:nvSpPr>
          <p:cNvPr name="Freeform 36" id="36"/>
          <p:cNvSpPr/>
          <p:nvPr/>
        </p:nvSpPr>
        <p:spPr>
          <a:xfrm flipH="false" flipV="false" rot="0">
            <a:off x="10777467" y="5190963"/>
            <a:ext cx="628928" cy="590981"/>
          </a:xfrm>
          <a:custGeom>
            <a:avLst/>
            <a:gdLst/>
            <a:ahLst/>
            <a:cxnLst/>
            <a:rect r="r" b="b" t="t" l="l"/>
            <a:pathLst>
              <a:path h="590981" w="628928">
                <a:moveTo>
                  <a:pt x="0" y="0"/>
                </a:moveTo>
                <a:lnTo>
                  <a:pt x="628928" y="0"/>
                </a:lnTo>
                <a:lnTo>
                  <a:pt x="628928" y="590982"/>
                </a:lnTo>
                <a:lnTo>
                  <a:pt x="0" y="590982"/>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37" id="37"/>
          <p:cNvSpPr/>
          <p:nvPr/>
        </p:nvSpPr>
        <p:spPr>
          <a:xfrm flipH="false" flipV="false" rot="0">
            <a:off x="10918795" y="5291706"/>
            <a:ext cx="346271" cy="351991"/>
          </a:xfrm>
          <a:custGeom>
            <a:avLst/>
            <a:gdLst/>
            <a:ahLst/>
            <a:cxnLst/>
            <a:rect r="r" b="b" t="t" l="l"/>
            <a:pathLst>
              <a:path h="351991" w="346271">
                <a:moveTo>
                  <a:pt x="0" y="0"/>
                </a:moveTo>
                <a:lnTo>
                  <a:pt x="346271" y="0"/>
                </a:lnTo>
                <a:lnTo>
                  <a:pt x="346271" y="351991"/>
                </a:lnTo>
                <a:lnTo>
                  <a:pt x="0" y="351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546681" y="1164654"/>
            <a:ext cx="5551381" cy="4026309"/>
          </a:xfrm>
          <a:custGeom>
            <a:avLst/>
            <a:gdLst/>
            <a:ahLst/>
            <a:cxnLst/>
            <a:rect r="r" b="b" t="t" l="l"/>
            <a:pathLst>
              <a:path h="4026309" w="5551381">
                <a:moveTo>
                  <a:pt x="0" y="0"/>
                </a:moveTo>
                <a:lnTo>
                  <a:pt x="5551381" y="0"/>
                </a:lnTo>
                <a:lnTo>
                  <a:pt x="5551381" y="4026309"/>
                </a:lnTo>
                <a:lnTo>
                  <a:pt x="0" y="4026309"/>
                </a:lnTo>
                <a:lnTo>
                  <a:pt x="0" y="0"/>
                </a:lnTo>
                <a:close/>
              </a:path>
            </a:pathLst>
          </a:custGeom>
          <a:blipFill>
            <a:blip r:embed="rId6"/>
            <a:stretch>
              <a:fillRect l="0" t="0" r="0" b="-5131"/>
            </a:stretch>
          </a:blipFill>
        </p:spPr>
      </p:sp>
      <p:sp>
        <p:nvSpPr>
          <p:cNvPr name="Freeform 39" id="39"/>
          <p:cNvSpPr/>
          <p:nvPr/>
        </p:nvSpPr>
        <p:spPr>
          <a:xfrm flipH="false" flipV="false" rot="0">
            <a:off x="10636138" y="1265397"/>
            <a:ext cx="6603389" cy="2798056"/>
          </a:xfrm>
          <a:custGeom>
            <a:avLst/>
            <a:gdLst/>
            <a:ahLst/>
            <a:cxnLst/>
            <a:rect r="r" b="b" t="t" l="l"/>
            <a:pathLst>
              <a:path h="2798056" w="6603389">
                <a:moveTo>
                  <a:pt x="0" y="0"/>
                </a:moveTo>
                <a:lnTo>
                  <a:pt x="6603389" y="0"/>
                </a:lnTo>
                <a:lnTo>
                  <a:pt x="6603389" y="2798056"/>
                </a:lnTo>
                <a:lnTo>
                  <a:pt x="0" y="2798056"/>
                </a:lnTo>
                <a:lnTo>
                  <a:pt x="0" y="0"/>
                </a:lnTo>
                <a:close/>
              </a:path>
            </a:pathLst>
          </a:custGeom>
          <a:blipFill>
            <a:blip r:embed="rId7"/>
            <a:stretch>
              <a:fillRect l="0" t="0" r="0" b="-17519"/>
            </a:stretch>
          </a:blipFill>
        </p:spPr>
      </p:sp>
      <p:sp>
        <p:nvSpPr>
          <p:cNvPr name="Freeform 40" id="40"/>
          <p:cNvSpPr/>
          <p:nvPr/>
        </p:nvSpPr>
        <p:spPr>
          <a:xfrm flipH="false" flipV="false" rot="0">
            <a:off x="765511" y="6574686"/>
            <a:ext cx="7850722" cy="3541420"/>
          </a:xfrm>
          <a:custGeom>
            <a:avLst/>
            <a:gdLst/>
            <a:ahLst/>
            <a:cxnLst/>
            <a:rect r="r" b="b" t="t" l="l"/>
            <a:pathLst>
              <a:path h="3541420" w="7850722">
                <a:moveTo>
                  <a:pt x="0" y="0"/>
                </a:moveTo>
                <a:lnTo>
                  <a:pt x="7850722" y="0"/>
                </a:lnTo>
                <a:lnTo>
                  <a:pt x="7850722" y="3541421"/>
                </a:lnTo>
                <a:lnTo>
                  <a:pt x="0" y="3541421"/>
                </a:lnTo>
                <a:lnTo>
                  <a:pt x="0" y="0"/>
                </a:lnTo>
                <a:close/>
              </a:path>
            </a:pathLst>
          </a:custGeom>
          <a:blipFill>
            <a:blip r:embed="rId8"/>
            <a:stretch>
              <a:fillRect l="0" t="0" r="0" b="0"/>
            </a:stretch>
          </a:blipFill>
        </p:spPr>
      </p:sp>
      <p:sp>
        <p:nvSpPr>
          <p:cNvPr name="Freeform 41" id="41"/>
          <p:cNvSpPr/>
          <p:nvPr/>
        </p:nvSpPr>
        <p:spPr>
          <a:xfrm flipH="false" flipV="false" rot="0">
            <a:off x="10918795" y="6458381"/>
            <a:ext cx="5977148" cy="3657725"/>
          </a:xfrm>
          <a:custGeom>
            <a:avLst/>
            <a:gdLst/>
            <a:ahLst/>
            <a:cxnLst/>
            <a:rect r="r" b="b" t="t" l="l"/>
            <a:pathLst>
              <a:path h="3657725" w="5977148">
                <a:moveTo>
                  <a:pt x="0" y="0"/>
                </a:moveTo>
                <a:lnTo>
                  <a:pt x="5977147" y="0"/>
                </a:lnTo>
                <a:lnTo>
                  <a:pt x="5977147" y="3657726"/>
                </a:lnTo>
                <a:lnTo>
                  <a:pt x="0" y="3657726"/>
                </a:lnTo>
                <a:lnTo>
                  <a:pt x="0" y="0"/>
                </a:lnTo>
                <a:close/>
              </a:path>
            </a:pathLst>
          </a:custGeom>
          <a:blipFill>
            <a:blip r:embed="rId9"/>
            <a:stretch>
              <a:fillRect l="0" t="0" r="0" b="-11958"/>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5179968" y="870188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1793504" y="-386126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916932" y="-148907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0">
            <a:off x="6260537" y="1371463"/>
            <a:ext cx="5766927" cy="906440"/>
            <a:chOff x="0" y="0"/>
            <a:chExt cx="3878378" cy="609600"/>
          </a:xfrm>
        </p:grpSpPr>
        <p:sp>
          <p:nvSpPr>
            <p:cNvPr name="Freeform 15" id="15"/>
            <p:cNvSpPr/>
            <p:nvPr/>
          </p:nvSpPr>
          <p:spPr>
            <a:xfrm flipH="false" flipV="false" rot="0">
              <a:off x="4566" y="0"/>
              <a:ext cx="3869245" cy="609600"/>
            </a:xfrm>
            <a:custGeom>
              <a:avLst/>
              <a:gdLst/>
              <a:ahLst/>
              <a:cxnLst/>
              <a:rect r="r" b="b" t="t" l="l"/>
              <a:pathLst>
                <a:path h="609600" w="3869245">
                  <a:moveTo>
                    <a:pt x="217429" y="0"/>
                  </a:moveTo>
                  <a:lnTo>
                    <a:pt x="3855017" y="0"/>
                  </a:lnTo>
                  <a:cubicBezTo>
                    <a:pt x="3859372" y="0"/>
                    <a:pt x="3863461" y="2093"/>
                    <a:pt x="3866007" y="5626"/>
                  </a:cubicBezTo>
                  <a:cubicBezTo>
                    <a:pt x="3868553" y="9158"/>
                    <a:pt x="3869246" y="13699"/>
                    <a:pt x="3867869" y="17830"/>
                  </a:cubicBezTo>
                  <a:lnTo>
                    <a:pt x="3676555" y="591770"/>
                  </a:lnTo>
                  <a:cubicBezTo>
                    <a:pt x="3673006" y="602418"/>
                    <a:pt x="3663042" y="609600"/>
                    <a:pt x="3651817" y="609600"/>
                  </a:cubicBezTo>
                  <a:lnTo>
                    <a:pt x="14229" y="609600"/>
                  </a:lnTo>
                  <a:cubicBezTo>
                    <a:pt x="9874" y="609600"/>
                    <a:pt x="5785" y="607507"/>
                    <a:pt x="3239" y="603974"/>
                  </a:cubicBezTo>
                  <a:cubicBezTo>
                    <a:pt x="693" y="600442"/>
                    <a:pt x="0" y="595901"/>
                    <a:pt x="1377" y="591770"/>
                  </a:cubicBezTo>
                  <a:lnTo>
                    <a:pt x="192691" y="17830"/>
                  </a:lnTo>
                  <a:cubicBezTo>
                    <a:pt x="196240" y="7182"/>
                    <a:pt x="206205" y="0"/>
                    <a:pt x="217429" y="0"/>
                  </a:cubicBezTo>
                  <a:close/>
                </a:path>
              </a:pathLst>
            </a:custGeom>
            <a:solidFill>
              <a:srgbClr val="2855BF"/>
            </a:solidFill>
          </p:spPr>
        </p:sp>
        <p:sp>
          <p:nvSpPr>
            <p:cNvPr name="TextBox 16" id="16"/>
            <p:cNvSpPr txBox="true"/>
            <p:nvPr/>
          </p:nvSpPr>
          <p:spPr>
            <a:xfrm>
              <a:off x="101600" y="-47625"/>
              <a:ext cx="3675178" cy="657225"/>
            </a:xfrm>
            <a:prstGeom prst="rect">
              <a:avLst/>
            </a:prstGeom>
          </p:spPr>
          <p:txBody>
            <a:bodyPr anchor="ctr" rtlCol="false" tIns="50800" lIns="50800" bIns="50800" rIns="50800"/>
            <a:lstStyle/>
            <a:p>
              <a:pPr algn="ctr">
                <a:lnSpc>
                  <a:spcPts val="3303"/>
                </a:lnSpc>
              </a:pPr>
            </a:p>
          </p:txBody>
        </p:sp>
      </p:grpSp>
      <p:sp>
        <p:nvSpPr>
          <p:cNvPr name="TextBox 17" id="17"/>
          <p:cNvSpPr txBox="true"/>
          <p:nvPr/>
        </p:nvSpPr>
        <p:spPr>
          <a:xfrm rot="0">
            <a:off x="6689360" y="1689333"/>
            <a:ext cx="4909281" cy="356384"/>
          </a:xfrm>
          <a:prstGeom prst="rect">
            <a:avLst/>
          </a:prstGeom>
        </p:spPr>
        <p:txBody>
          <a:bodyPr anchor="t" rtlCol="false" tIns="0" lIns="0" bIns="0" rIns="0">
            <a:spAutoFit/>
          </a:bodyPr>
          <a:lstStyle/>
          <a:p>
            <a:pPr algn="ctr">
              <a:lnSpc>
                <a:spcPts val="2527"/>
              </a:lnSpc>
            </a:pPr>
            <a:r>
              <a:rPr lang="en-US" sz="2904" b="true">
                <a:solidFill>
                  <a:srgbClr val="FFFFFF"/>
                </a:solidFill>
                <a:latin typeface="Open Sauce Bold"/>
                <a:ea typeface="Open Sauce Bold"/>
                <a:cs typeface="Open Sauce Bold"/>
                <a:sym typeface="Open Sauce Bold"/>
              </a:rPr>
              <a:t>Select * from NHOM_SV</a:t>
            </a:r>
          </a:p>
        </p:txBody>
      </p:sp>
      <p:sp>
        <p:nvSpPr>
          <p:cNvPr name="Freeform 18" id="18"/>
          <p:cNvSpPr/>
          <p:nvPr/>
        </p:nvSpPr>
        <p:spPr>
          <a:xfrm flipH="false" flipV="false" rot="0">
            <a:off x="6260537" y="1028700"/>
            <a:ext cx="729544" cy="685527"/>
          </a:xfrm>
          <a:custGeom>
            <a:avLst/>
            <a:gdLst/>
            <a:ahLst/>
            <a:cxnLst/>
            <a:rect r="r" b="b" t="t" l="l"/>
            <a:pathLst>
              <a:path h="685527" w="729544">
                <a:moveTo>
                  <a:pt x="0" y="0"/>
                </a:moveTo>
                <a:lnTo>
                  <a:pt x="729544" y="0"/>
                </a:lnTo>
                <a:lnTo>
                  <a:pt x="729544" y="685527"/>
                </a:lnTo>
                <a:lnTo>
                  <a:pt x="0" y="685527"/>
                </a:lnTo>
                <a:lnTo>
                  <a:pt x="0" y="0"/>
                </a:lnTo>
                <a:close/>
              </a:path>
            </a:pathLst>
          </a:custGeom>
          <a:blipFill>
            <a:blip r:embed="rId2">
              <a:extLst>
                <a:ext uri="{96DAC541-7B7A-43D3-8B79-37D633B846F1}">
                  <asvg:svgBlip xmlns:asvg="http://schemas.microsoft.com/office/drawing/2016/SVG/main" r:embed="rId3"/>
                </a:ext>
              </a:extLst>
            </a:blip>
            <a:stretch>
              <a:fillRect l="-190806" t="-116698" r="-38684" b="-409457"/>
            </a:stretch>
          </a:blipFill>
        </p:spPr>
      </p:sp>
      <p:sp>
        <p:nvSpPr>
          <p:cNvPr name="Freeform 19" id="19"/>
          <p:cNvSpPr/>
          <p:nvPr/>
        </p:nvSpPr>
        <p:spPr>
          <a:xfrm flipH="false" flipV="false" rot="0">
            <a:off x="6424475" y="1145560"/>
            <a:ext cx="401668" cy="408303"/>
          </a:xfrm>
          <a:custGeom>
            <a:avLst/>
            <a:gdLst/>
            <a:ahLst/>
            <a:cxnLst/>
            <a:rect r="r" b="b" t="t" l="l"/>
            <a:pathLst>
              <a:path h="408303" w="401668">
                <a:moveTo>
                  <a:pt x="0" y="0"/>
                </a:moveTo>
                <a:lnTo>
                  <a:pt x="401668" y="0"/>
                </a:lnTo>
                <a:lnTo>
                  <a:pt x="401668" y="408303"/>
                </a:lnTo>
                <a:lnTo>
                  <a:pt x="0" y="4083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4373539" y="3497405"/>
            <a:ext cx="11067283" cy="4772896"/>
          </a:xfrm>
          <a:custGeom>
            <a:avLst/>
            <a:gdLst/>
            <a:ahLst/>
            <a:cxnLst/>
            <a:rect r="r" b="b" t="t" l="l"/>
            <a:pathLst>
              <a:path h="4772896" w="11067283">
                <a:moveTo>
                  <a:pt x="0" y="0"/>
                </a:moveTo>
                <a:lnTo>
                  <a:pt x="11067283" y="0"/>
                </a:lnTo>
                <a:lnTo>
                  <a:pt x="11067283" y="4772896"/>
                </a:lnTo>
                <a:lnTo>
                  <a:pt x="0" y="4772896"/>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14867" y="2436835"/>
            <a:ext cx="2544433" cy="2544433"/>
          </a:xfrm>
          <a:custGeom>
            <a:avLst/>
            <a:gdLst/>
            <a:ahLst/>
            <a:cxnLst/>
            <a:rect r="r" b="b" t="t" l="l"/>
            <a:pathLst>
              <a:path h="2544433" w="2544433">
                <a:moveTo>
                  <a:pt x="0" y="0"/>
                </a:moveTo>
                <a:lnTo>
                  <a:pt x="2544433" y="0"/>
                </a:lnTo>
                <a:lnTo>
                  <a:pt x="2544433"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23691" y="4333073"/>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12097" r="0" b="-12097"/>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901205" y="1592487"/>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925371" y="3274868"/>
            <a:ext cx="11836867" cy="4844901"/>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CÂU HỎI TRUY VẤN  VÀ GIẢI ĐÁP </a:t>
            </a:r>
          </a:p>
          <a:p>
            <a:pPr algn="l">
              <a:lnSpc>
                <a:spcPts val="12564"/>
              </a:lnSpc>
            </a:pPr>
            <a:r>
              <a:rPr lang="en-US" sz="12198" b="true">
                <a:solidFill>
                  <a:srgbClr val="0E2F5F"/>
                </a:solidFill>
                <a:latin typeface="Barlow Condensed Heavy"/>
                <a:ea typeface="Barlow Condensed Heavy"/>
                <a:cs typeface="Barlow Condensed Heavy"/>
                <a:sym typeface="Barlow Condensed Heavy"/>
              </a:rPr>
              <a:t>BẰNG LỆNH SQL</a:t>
            </a:r>
          </a:p>
        </p:txBody>
      </p:sp>
      <p:sp>
        <p:nvSpPr>
          <p:cNvPr name="TextBox 17" id="17"/>
          <p:cNvSpPr txBox="true"/>
          <p:nvPr/>
        </p:nvSpPr>
        <p:spPr>
          <a:xfrm rot="0">
            <a:off x="14249674" y="1365919"/>
            <a:ext cx="3009626" cy="424560"/>
          </a:xfrm>
          <a:prstGeom prst="rect">
            <a:avLst/>
          </a:prstGeom>
        </p:spPr>
        <p:txBody>
          <a:bodyPr anchor="t" rtlCol="false" tIns="0" lIns="0" bIns="0" rIns="0">
            <a:spAutoFit/>
          </a:bodyPr>
          <a:lstStyle/>
          <a:p>
            <a:pPr algn="l">
              <a:lnSpc>
                <a:spcPts val="3302"/>
              </a:lnSpc>
            </a:pPr>
            <a:r>
              <a:rPr lang="en-US" sz="2600">
                <a:solidFill>
                  <a:srgbClr val="FFFFFF"/>
                </a:solidFill>
                <a:latin typeface="Noto Sans"/>
                <a:ea typeface="Noto Sans"/>
                <a:cs typeface="Noto Sans"/>
                <a:sym typeface="Noto Sans"/>
              </a:rPr>
              <a:t>NHÓM 12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23302" y="3641515"/>
            <a:ext cx="11874255" cy="3356610"/>
          </a:xfrm>
          <a:prstGeom prst="rect">
            <a:avLst/>
          </a:prstGeom>
        </p:spPr>
        <p:txBody>
          <a:bodyPr anchor="t" rtlCol="false" tIns="0" lIns="0" bIns="0" rIns="0">
            <a:spAutoFit/>
          </a:bodyPr>
          <a:lstStyle/>
          <a:p>
            <a:pPr algn="l">
              <a:lnSpc>
                <a:spcPts val="13439"/>
              </a:lnSpc>
            </a:pPr>
            <a:r>
              <a:rPr lang="en-US" sz="9600" b="true">
                <a:solidFill>
                  <a:srgbClr val="428DFF"/>
                </a:solidFill>
                <a:latin typeface="Roboto Condensed Bold"/>
                <a:ea typeface="Roboto Condensed Bold"/>
                <a:cs typeface="Roboto Condensed Bold"/>
                <a:sym typeface="Roboto Condensed Bold"/>
              </a:rPr>
              <a:t>TRUY VẤN </a:t>
            </a:r>
          </a:p>
          <a:p>
            <a:pPr algn="l">
              <a:lnSpc>
                <a:spcPts val="13439"/>
              </a:lnSpc>
            </a:pPr>
            <a:r>
              <a:rPr lang="en-US" b="true" sz="9600">
                <a:solidFill>
                  <a:srgbClr val="428DFF"/>
                </a:solidFill>
                <a:latin typeface="Roboto Condensed Bold"/>
                <a:ea typeface="Roboto Condensed Bold"/>
                <a:cs typeface="Roboto Condensed Bold"/>
                <a:sym typeface="Roboto Condensed Bold"/>
              </a:rPr>
              <a:t>KẾT NỐI NHIỀU BẢNG</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0451" y="1080166"/>
            <a:ext cx="13086832" cy="1569030"/>
            <a:chOff x="0" y="0"/>
            <a:chExt cx="3446738" cy="413243"/>
          </a:xfrm>
        </p:grpSpPr>
        <p:sp>
          <p:nvSpPr>
            <p:cNvPr name="Freeform 3" id="3"/>
            <p:cNvSpPr/>
            <p:nvPr/>
          </p:nvSpPr>
          <p:spPr>
            <a:xfrm flipH="false" flipV="false" rot="0">
              <a:off x="0" y="0"/>
              <a:ext cx="3446738" cy="413243"/>
            </a:xfrm>
            <a:custGeom>
              <a:avLst/>
              <a:gdLst/>
              <a:ahLst/>
              <a:cxnLst/>
              <a:rect r="r" b="b" t="t" l="l"/>
              <a:pathLst>
                <a:path h="413243" w="3446738">
                  <a:moveTo>
                    <a:pt x="59158" y="0"/>
                  </a:moveTo>
                  <a:lnTo>
                    <a:pt x="3387580" y="0"/>
                  </a:lnTo>
                  <a:cubicBezTo>
                    <a:pt x="3420252" y="0"/>
                    <a:pt x="3446738" y="26486"/>
                    <a:pt x="3446738" y="59158"/>
                  </a:cubicBezTo>
                  <a:lnTo>
                    <a:pt x="3446738" y="354084"/>
                  </a:lnTo>
                  <a:cubicBezTo>
                    <a:pt x="3446738" y="369774"/>
                    <a:pt x="3440505" y="384821"/>
                    <a:pt x="3429411" y="395916"/>
                  </a:cubicBezTo>
                  <a:cubicBezTo>
                    <a:pt x="3418317" y="407010"/>
                    <a:pt x="3403269" y="413243"/>
                    <a:pt x="3387580" y="413243"/>
                  </a:cubicBezTo>
                  <a:lnTo>
                    <a:pt x="59158" y="413243"/>
                  </a:lnTo>
                  <a:cubicBezTo>
                    <a:pt x="26486" y="413243"/>
                    <a:pt x="0" y="386757"/>
                    <a:pt x="0" y="354084"/>
                  </a:cubicBezTo>
                  <a:lnTo>
                    <a:pt x="0" y="59158"/>
                  </a:lnTo>
                  <a:cubicBezTo>
                    <a:pt x="0" y="26486"/>
                    <a:pt x="26486" y="0"/>
                    <a:pt x="5915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446738" cy="4513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80264" y="9693888"/>
            <a:ext cx="10373540" cy="992216"/>
            <a:chOff x="0" y="0"/>
            <a:chExt cx="2732126" cy="261324"/>
          </a:xfrm>
        </p:grpSpPr>
        <p:sp>
          <p:nvSpPr>
            <p:cNvPr name="Freeform 6" id="6"/>
            <p:cNvSpPr/>
            <p:nvPr/>
          </p:nvSpPr>
          <p:spPr>
            <a:xfrm flipH="false" flipV="false" rot="0">
              <a:off x="0" y="0"/>
              <a:ext cx="2732126" cy="261324"/>
            </a:xfrm>
            <a:custGeom>
              <a:avLst/>
              <a:gdLst/>
              <a:ahLst/>
              <a:cxnLst/>
              <a:rect r="r" b="b" t="t" l="l"/>
              <a:pathLst>
                <a:path h="261324" w="2732126">
                  <a:moveTo>
                    <a:pt x="74631" y="0"/>
                  </a:moveTo>
                  <a:lnTo>
                    <a:pt x="2657494" y="0"/>
                  </a:lnTo>
                  <a:cubicBezTo>
                    <a:pt x="2677288" y="0"/>
                    <a:pt x="2696271" y="7863"/>
                    <a:pt x="2710267" y="21859"/>
                  </a:cubicBezTo>
                  <a:cubicBezTo>
                    <a:pt x="2724263" y="35855"/>
                    <a:pt x="2732126" y="54838"/>
                    <a:pt x="2732126" y="74631"/>
                  </a:cubicBezTo>
                  <a:lnTo>
                    <a:pt x="2732126" y="186693"/>
                  </a:lnTo>
                  <a:cubicBezTo>
                    <a:pt x="2732126" y="206486"/>
                    <a:pt x="2724263" y="225469"/>
                    <a:pt x="2710267" y="239465"/>
                  </a:cubicBezTo>
                  <a:cubicBezTo>
                    <a:pt x="2696271" y="253461"/>
                    <a:pt x="2677288" y="261324"/>
                    <a:pt x="2657494" y="261324"/>
                  </a:cubicBezTo>
                  <a:lnTo>
                    <a:pt x="74631" y="261324"/>
                  </a:lnTo>
                  <a:cubicBezTo>
                    <a:pt x="54838" y="261324"/>
                    <a:pt x="35855" y="253461"/>
                    <a:pt x="21859" y="239465"/>
                  </a:cubicBezTo>
                  <a:cubicBezTo>
                    <a:pt x="7863" y="225469"/>
                    <a:pt x="0" y="206486"/>
                    <a:pt x="0" y="186693"/>
                  </a:cubicBezTo>
                  <a:lnTo>
                    <a:pt x="0" y="74631"/>
                  </a:lnTo>
                  <a:cubicBezTo>
                    <a:pt x="0" y="54838"/>
                    <a:pt x="7863" y="35855"/>
                    <a:pt x="21859" y="21859"/>
                  </a:cubicBezTo>
                  <a:cubicBezTo>
                    <a:pt x="35855" y="7863"/>
                    <a:pt x="54838" y="0"/>
                    <a:pt x="74631" y="0"/>
                  </a:cubicBezTo>
                  <a:close/>
                </a:path>
              </a:pathLst>
            </a:custGeom>
            <a:gradFill rotWithShape="true">
              <a:gsLst>
                <a:gs pos="0">
                  <a:srgbClr val="398DFA">
                    <a:alpha val="100000"/>
                  </a:srgbClr>
                </a:gs>
                <a:gs pos="50000">
                  <a:srgbClr val="0151B8">
                    <a:alpha val="24000"/>
                  </a:srgbClr>
                </a:gs>
                <a:gs pos="100000">
                  <a:srgbClr val="0151B8">
                    <a:alpha val="0"/>
                  </a:srgbClr>
                </a:gs>
              </a:gsLst>
              <a:lin ang="0"/>
            </a:gradFill>
          </p:spPr>
        </p:sp>
        <p:sp>
          <p:nvSpPr>
            <p:cNvPr name="TextBox 7" id="7"/>
            <p:cNvSpPr txBox="true"/>
            <p:nvPr/>
          </p:nvSpPr>
          <p:spPr>
            <a:xfrm>
              <a:off x="0" y="-38100"/>
              <a:ext cx="2732126" cy="29942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0"/>
            <a:ext cx="4874921" cy="703410"/>
            <a:chOff x="0" y="0"/>
            <a:chExt cx="1283930" cy="185260"/>
          </a:xfrm>
        </p:grpSpPr>
        <p:sp>
          <p:nvSpPr>
            <p:cNvPr name="Freeform 9" id="9"/>
            <p:cNvSpPr/>
            <p:nvPr/>
          </p:nvSpPr>
          <p:spPr>
            <a:xfrm flipH="false" flipV="false" rot="0">
              <a:off x="0" y="0"/>
              <a:ext cx="1283930" cy="185260"/>
            </a:xfrm>
            <a:custGeom>
              <a:avLst/>
              <a:gdLst/>
              <a:ahLst/>
              <a:cxnLst/>
              <a:rect r="r" b="b" t="t" l="l"/>
              <a:pathLst>
                <a:path h="185260" w="1283930">
                  <a:moveTo>
                    <a:pt x="92630" y="0"/>
                  </a:moveTo>
                  <a:lnTo>
                    <a:pt x="1191300" y="0"/>
                  </a:lnTo>
                  <a:cubicBezTo>
                    <a:pt x="1215867" y="0"/>
                    <a:pt x="1239427" y="9759"/>
                    <a:pt x="1256799" y="27131"/>
                  </a:cubicBezTo>
                  <a:cubicBezTo>
                    <a:pt x="1274170" y="44502"/>
                    <a:pt x="1283930" y="68063"/>
                    <a:pt x="1283930" y="92630"/>
                  </a:cubicBezTo>
                  <a:lnTo>
                    <a:pt x="1283930" y="92630"/>
                  </a:lnTo>
                  <a:cubicBezTo>
                    <a:pt x="1283930" y="143788"/>
                    <a:pt x="1242458" y="185260"/>
                    <a:pt x="1191300" y="185260"/>
                  </a:cubicBezTo>
                  <a:lnTo>
                    <a:pt x="92630" y="185260"/>
                  </a:lnTo>
                  <a:cubicBezTo>
                    <a:pt x="41472" y="185260"/>
                    <a:pt x="0" y="143788"/>
                    <a:pt x="0" y="92630"/>
                  </a:cubicBezTo>
                  <a:lnTo>
                    <a:pt x="0" y="92630"/>
                  </a:lnTo>
                  <a:cubicBezTo>
                    <a:pt x="0" y="41472"/>
                    <a:pt x="41472" y="0"/>
                    <a:pt x="92630" y="0"/>
                  </a:cubicBezTo>
                  <a:close/>
                </a:path>
              </a:pathLst>
            </a:custGeom>
            <a:gradFill rotWithShape="true">
              <a:gsLst>
                <a:gs pos="0">
                  <a:srgbClr val="398DFA">
                    <a:alpha val="59000"/>
                  </a:srgbClr>
                </a:gs>
                <a:gs pos="50000">
                  <a:srgbClr val="0151B8">
                    <a:alpha val="14160"/>
                  </a:srgbClr>
                </a:gs>
                <a:gs pos="100000">
                  <a:srgbClr val="0151B8">
                    <a:alpha val="0"/>
                  </a:srgbClr>
                </a:gs>
              </a:gsLst>
              <a:lin ang="0"/>
            </a:gradFill>
          </p:spPr>
        </p:sp>
        <p:sp>
          <p:nvSpPr>
            <p:cNvPr name="TextBox 10" id="10"/>
            <p:cNvSpPr txBox="true"/>
            <p:nvPr/>
          </p:nvSpPr>
          <p:spPr>
            <a:xfrm>
              <a:off x="0" y="-38100"/>
              <a:ext cx="1283930" cy="22336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476061"/>
            <a:ext cx="14427882" cy="796290"/>
          </a:xfrm>
          <a:prstGeom prst="rect">
            <a:avLst/>
          </a:prstGeom>
        </p:spPr>
        <p:txBody>
          <a:bodyPr anchor="t" rtlCol="false" tIns="0" lIns="0" bIns="0" rIns="0">
            <a:spAutoFit/>
          </a:bodyPr>
          <a:lstStyle/>
          <a:p>
            <a:pPr algn="l">
              <a:lnSpc>
                <a:spcPts val="6210"/>
              </a:lnSpc>
            </a:pPr>
            <a:r>
              <a:rPr lang="en-US" sz="5400" b="true">
                <a:solidFill>
                  <a:srgbClr val="000000"/>
                </a:solidFill>
                <a:latin typeface="Noto Sans Bold"/>
                <a:ea typeface="Noto Sans Bold"/>
                <a:cs typeface="Noto Sans Bold"/>
                <a:sym typeface="Noto Sans Bold"/>
              </a:rPr>
              <a:t>Bài 12: CHIẾN DỊCH MÙA HÈ XANH</a:t>
            </a:r>
          </a:p>
        </p:txBody>
      </p:sp>
      <p:sp>
        <p:nvSpPr>
          <p:cNvPr name="TextBox 12" id="12"/>
          <p:cNvSpPr txBox="true"/>
          <p:nvPr/>
        </p:nvSpPr>
        <p:spPr>
          <a:xfrm rot="0">
            <a:off x="534097" y="3211171"/>
            <a:ext cx="10946167" cy="6356986"/>
          </a:xfrm>
          <a:prstGeom prst="rect">
            <a:avLst/>
          </a:prstGeom>
        </p:spPr>
        <p:txBody>
          <a:bodyPr anchor="t" rtlCol="false" tIns="0" lIns="0" bIns="0" rIns="0">
            <a:spAutoFit/>
          </a:bodyPr>
          <a:lstStyle/>
          <a:p>
            <a:pPr algn="just">
              <a:lnSpc>
                <a:spcPts val="5669"/>
              </a:lnSpc>
            </a:pPr>
            <a:r>
              <a:rPr lang="en-US" sz="2999">
                <a:solidFill>
                  <a:srgbClr val="000000"/>
                </a:solidFill>
                <a:latin typeface="Noto Sans"/>
                <a:ea typeface="Noto Sans"/>
                <a:cs typeface="Noto Sans"/>
                <a:sym typeface="Noto Sans"/>
              </a:rPr>
              <a:t> </a:t>
            </a:r>
            <a:r>
              <a:rPr lang="en-US" sz="2999" b="true">
                <a:solidFill>
                  <a:srgbClr val="000000"/>
                </a:solidFill>
                <a:latin typeface="Noto Sans Bold"/>
                <a:ea typeface="Noto Sans Bold"/>
                <a:cs typeface="Noto Sans Bold"/>
                <a:sym typeface="Noto Sans Bold"/>
              </a:rPr>
              <a:t>A - Phần 1 – Mô hình ERD và lược đồ quan hệ - SQL </a:t>
            </a:r>
          </a:p>
          <a:p>
            <a:pPr algn="just">
              <a:lnSpc>
                <a:spcPts val="5669"/>
              </a:lnSpc>
            </a:pPr>
            <a:r>
              <a:rPr lang="en-US" sz="2999">
                <a:solidFill>
                  <a:srgbClr val="000000"/>
                </a:solidFill>
                <a:latin typeface="Noto Sans"/>
                <a:ea typeface="Noto Sans"/>
                <a:cs typeface="Noto Sans"/>
                <a:sym typeface="Noto Sans"/>
              </a:rPr>
              <a:t>1. Xây dựng mô hình ER </a:t>
            </a:r>
          </a:p>
          <a:p>
            <a:pPr algn="just">
              <a:lnSpc>
                <a:spcPts val="5669"/>
              </a:lnSpc>
            </a:pPr>
            <a:r>
              <a:rPr lang="en-US" sz="2999">
                <a:solidFill>
                  <a:srgbClr val="000000"/>
                </a:solidFill>
                <a:latin typeface="Noto Sans"/>
                <a:ea typeface="Noto Sans"/>
                <a:cs typeface="Noto Sans"/>
                <a:sym typeface="Noto Sans"/>
              </a:rPr>
              <a:t>2. Chuyển sang lược đồ quan hệ </a:t>
            </a:r>
          </a:p>
          <a:p>
            <a:pPr algn="just">
              <a:lnSpc>
                <a:spcPts val="5669"/>
              </a:lnSpc>
            </a:pPr>
            <a:r>
              <a:rPr lang="en-US" sz="2999">
                <a:solidFill>
                  <a:srgbClr val="000000"/>
                </a:solidFill>
                <a:latin typeface="Noto Sans"/>
                <a:ea typeface="Noto Sans"/>
                <a:cs typeface="Noto Sans"/>
                <a:sym typeface="Noto Sans"/>
              </a:rPr>
              <a:t>3. Cài đặt lược đồ quan hệ vào trong hệ quản trị CSDL SQL Server – nhập liệu mỗi bảng ít nhất 5 record. </a:t>
            </a:r>
          </a:p>
          <a:p>
            <a:pPr algn="just">
              <a:lnSpc>
                <a:spcPts val="5669"/>
              </a:lnSpc>
            </a:pPr>
            <a:r>
              <a:rPr lang="en-US" sz="2999">
                <a:solidFill>
                  <a:srgbClr val="000000"/>
                </a:solidFill>
                <a:latin typeface="Noto Sans"/>
                <a:ea typeface="Noto Sans"/>
                <a:cs typeface="Noto Sans"/>
                <a:sym typeface="Noto Sans"/>
              </a:rPr>
              <a:t>4. Tự suy nghĩ ra mỗi thành viên 2 câu hỏi truy vấn (không trùng nhau) và giải đáp bằng lệnh SQL (Xem ví dụ minh họa các câu hỏi trong bài tập 1) </a:t>
            </a:r>
          </a:p>
          <a:p>
            <a:pPr algn="just">
              <a:lnSpc>
                <a:spcPts val="5669"/>
              </a:lnSpc>
            </a:pPr>
            <a:r>
              <a:rPr lang="en-US" sz="2999" b="true">
                <a:solidFill>
                  <a:srgbClr val="000000"/>
                </a:solidFill>
                <a:latin typeface="Noto Sans Bold"/>
                <a:ea typeface="Noto Sans Bold"/>
                <a:cs typeface="Noto Sans Bold"/>
                <a:sym typeface="Noto Sans Bold"/>
              </a:rPr>
              <a:t>B - Phần 2 : Chuẩn hóa dữ liệu</a:t>
            </a:r>
          </a:p>
        </p:txBody>
      </p:sp>
      <p:grpSp>
        <p:nvGrpSpPr>
          <p:cNvPr name="Group 13" id="13"/>
          <p:cNvGrpSpPr/>
          <p:nvPr/>
        </p:nvGrpSpPr>
        <p:grpSpPr>
          <a:xfrm rot="0">
            <a:off x="12367652" y="2558153"/>
            <a:ext cx="6041359" cy="604135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p:spPr>
        </p:sp>
        <p:sp>
          <p:nvSpPr>
            <p:cNvPr name="TextBox 15" id="15"/>
            <p:cNvSpPr txBox="true"/>
            <p:nvPr/>
          </p:nvSpPr>
          <p:spPr>
            <a:xfrm>
              <a:off x="76200" y="38100"/>
              <a:ext cx="660400" cy="698500"/>
            </a:xfrm>
            <a:prstGeom prst="rect">
              <a:avLst/>
            </a:prstGeom>
          </p:spPr>
          <p:txBody>
            <a:bodyPr anchor="ctr" rtlCol="false" tIns="42600" lIns="42600" bIns="42600" rIns="42600"/>
            <a:lstStyle/>
            <a:p>
              <a:pPr algn="ctr">
                <a:lnSpc>
                  <a:spcPts val="2659"/>
                </a:lnSpc>
              </a:pPr>
            </a:p>
          </p:txBody>
        </p:sp>
      </p:grpSp>
      <p:grpSp>
        <p:nvGrpSpPr>
          <p:cNvPr name="Group 16" id="16"/>
          <p:cNvGrpSpPr/>
          <p:nvPr/>
        </p:nvGrpSpPr>
        <p:grpSpPr>
          <a:xfrm rot="0">
            <a:off x="12741168" y="2931670"/>
            <a:ext cx="5294326" cy="52943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8309" r="0" b="-8309"/>
              </a:stretch>
            </a:blipFill>
            <a:ln w="123825" cap="sq">
              <a:solidFill>
                <a:srgbClr val="FFFFFF"/>
              </a:solidFill>
              <a:prstDash val="solid"/>
              <a:miter/>
            </a:ln>
          </p:spPr>
        </p:sp>
      </p:grpSp>
      <p:sp>
        <p:nvSpPr>
          <p:cNvPr name="Freeform 18" id="18"/>
          <p:cNvSpPr/>
          <p:nvPr/>
        </p:nvSpPr>
        <p:spPr>
          <a:xfrm flipH="false" flipV="false" rot="0">
            <a:off x="16093546" y="1154440"/>
            <a:ext cx="1318426" cy="710241"/>
          </a:xfrm>
          <a:custGeom>
            <a:avLst/>
            <a:gdLst/>
            <a:ahLst/>
            <a:cxnLst/>
            <a:rect r="r" b="b" t="t" l="l"/>
            <a:pathLst>
              <a:path h="710241" w="1318426">
                <a:moveTo>
                  <a:pt x="0" y="0"/>
                </a:moveTo>
                <a:lnTo>
                  <a:pt x="1318426" y="0"/>
                </a:lnTo>
                <a:lnTo>
                  <a:pt x="1318426" y="710241"/>
                </a:lnTo>
                <a:lnTo>
                  <a:pt x="0" y="710241"/>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041885" cy="10438402"/>
          </a:xfrm>
          <a:custGeom>
            <a:avLst/>
            <a:gdLst/>
            <a:ahLst/>
            <a:cxnLst/>
            <a:rect r="r" b="b" t="t" l="l"/>
            <a:pathLst>
              <a:path h="10438402" w="18041885">
                <a:moveTo>
                  <a:pt x="0" y="0"/>
                </a:moveTo>
                <a:lnTo>
                  <a:pt x="18041885" y="0"/>
                </a:lnTo>
                <a:lnTo>
                  <a:pt x="18041885" y="10438402"/>
                </a:lnTo>
                <a:lnTo>
                  <a:pt x="0" y="10438402"/>
                </a:lnTo>
                <a:lnTo>
                  <a:pt x="0" y="0"/>
                </a:lnTo>
                <a:close/>
              </a:path>
            </a:pathLst>
          </a:custGeom>
          <a:blipFill>
            <a:blip r:embed="rId2"/>
            <a:stretch>
              <a:fillRect l="0" t="-464" r="0" b="0"/>
            </a:stretch>
          </a:blipFill>
        </p:spPr>
      </p:sp>
    </p:spTree>
  </p:cSld>
  <p:clrMapOvr>
    <a:masterClrMapping/>
  </p:clrMapOvr>
  <p:transition spd="fast">
    <p:wipe dir="u"/>
  </p:transition>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5121" y="4197609"/>
            <a:ext cx="8657053" cy="1776731"/>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UPDATE</a:t>
            </a:r>
          </a:p>
        </p:txBody>
      </p:sp>
    </p:spTree>
  </p:cSld>
  <p:clrMapOvr>
    <a:masterClrMapping/>
  </p:clrMapOvr>
  <p:transition spd="fast">
    <p:wipe dir="u"/>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6493445" cy="9628048"/>
          </a:xfrm>
          <a:custGeom>
            <a:avLst/>
            <a:gdLst/>
            <a:ahLst/>
            <a:cxnLst/>
            <a:rect r="r" b="b" t="t" l="l"/>
            <a:pathLst>
              <a:path h="9628048" w="16493445">
                <a:moveTo>
                  <a:pt x="0" y="0"/>
                </a:moveTo>
                <a:lnTo>
                  <a:pt x="16493445" y="0"/>
                </a:lnTo>
                <a:lnTo>
                  <a:pt x="16493445" y="9628048"/>
                </a:lnTo>
                <a:lnTo>
                  <a:pt x="0" y="9628048"/>
                </a:lnTo>
                <a:lnTo>
                  <a:pt x="0" y="0"/>
                </a:lnTo>
                <a:close/>
              </a:path>
            </a:pathLst>
          </a:custGeom>
          <a:blipFill>
            <a:blip r:embed="rId2"/>
            <a:stretch>
              <a:fillRect l="0" t="0" r="0" b="0"/>
            </a:stretch>
          </a:blipFill>
        </p:spPr>
      </p:sp>
    </p:spTree>
  </p:cSld>
  <p:clrMapOvr>
    <a:masterClrMapping/>
  </p:clrMapOvr>
  <p:transition spd="fast">
    <p:wipe dir="d"/>
  </p:transition>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5121" y="4197609"/>
            <a:ext cx="8657053" cy="1776731"/>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DELETE</a:t>
            </a:r>
          </a:p>
        </p:txBody>
      </p:sp>
    </p:spTree>
  </p:cSld>
  <p:clrMapOvr>
    <a:masterClrMapping/>
  </p:clrMapOvr>
  <p:transition spd="fast">
    <p:wipe dir="d"/>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16627"/>
            <a:ext cx="22021063" cy="5230002"/>
          </a:xfrm>
          <a:custGeom>
            <a:avLst/>
            <a:gdLst/>
            <a:ahLst/>
            <a:cxnLst/>
            <a:rect r="r" b="b" t="t" l="l"/>
            <a:pathLst>
              <a:path h="5230002" w="22021063">
                <a:moveTo>
                  <a:pt x="0" y="0"/>
                </a:moveTo>
                <a:lnTo>
                  <a:pt x="22021063" y="0"/>
                </a:lnTo>
                <a:lnTo>
                  <a:pt x="22021063" y="5230003"/>
                </a:lnTo>
                <a:lnTo>
                  <a:pt x="0" y="5230003"/>
                </a:lnTo>
                <a:lnTo>
                  <a:pt x="0" y="0"/>
                </a:lnTo>
                <a:close/>
              </a:path>
            </a:pathLst>
          </a:custGeom>
          <a:blipFill>
            <a:blip r:embed="rId2"/>
            <a:stretch>
              <a:fillRect l="0" t="0" r="0" b="0"/>
            </a:stretch>
          </a:blipFill>
        </p:spPr>
      </p:sp>
    </p:spTree>
  </p:cSld>
  <p:clrMapOvr>
    <a:masterClrMapping/>
  </p:clrMapOvr>
  <p:transition spd="fast">
    <p:wipe dir="r"/>
  </p:transition>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5121" y="4197609"/>
            <a:ext cx="8657053" cy="1776731"/>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GROUP BY</a:t>
            </a:r>
          </a:p>
        </p:txBody>
      </p:sp>
    </p:spTree>
  </p:cSld>
  <p:clrMapOvr>
    <a:masterClrMapping/>
  </p:clrMapOvr>
  <p:transition spd="fast">
    <p:wipe dir="r"/>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8092440"/>
          </a:xfrm>
          <a:custGeom>
            <a:avLst/>
            <a:gdLst/>
            <a:ahLst/>
            <a:cxnLst/>
            <a:rect r="r" b="b" t="t" l="l"/>
            <a:pathLst>
              <a:path h="8092440" w="18288000">
                <a:moveTo>
                  <a:pt x="0" y="0"/>
                </a:moveTo>
                <a:lnTo>
                  <a:pt x="18288000" y="0"/>
                </a:lnTo>
                <a:lnTo>
                  <a:pt x="18288000" y="8092440"/>
                </a:lnTo>
                <a:lnTo>
                  <a:pt x="0" y="8092440"/>
                </a:lnTo>
                <a:lnTo>
                  <a:pt x="0" y="0"/>
                </a:lnTo>
                <a:close/>
              </a:path>
            </a:pathLst>
          </a:custGeom>
          <a:blipFill>
            <a:blip r:embed="rId2"/>
            <a:stretch>
              <a:fillRect l="0" t="0" r="0" b="0"/>
            </a:stretch>
          </a:blipFill>
        </p:spPr>
      </p:sp>
    </p:spTree>
  </p:cSld>
  <p:clrMapOvr>
    <a:masterClrMapping/>
  </p:clrMapOvr>
  <p:transition spd="fast">
    <p:wipe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5121" y="4197609"/>
            <a:ext cx="8657053" cy="1776712"/>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SUB QUERY</a:t>
            </a:r>
          </a:p>
        </p:txBody>
      </p:sp>
    </p:spTree>
  </p:cSld>
  <p:clrMapOvr>
    <a:masterClrMapping/>
  </p:clrMapOvr>
  <p:transition spd="fast">
    <p:wipe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0786958" cy="8470685"/>
          </a:xfrm>
          <a:custGeom>
            <a:avLst/>
            <a:gdLst/>
            <a:ahLst/>
            <a:cxnLst/>
            <a:rect r="r" b="b" t="t" l="l"/>
            <a:pathLst>
              <a:path h="8470685" w="20786958">
                <a:moveTo>
                  <a:pt x="0" y="0"/>
                </a:moveTo>
                <a:lnTo>
                  <a:pt x="20786958" y="0"/>
                </a:lnTo>
                <a:lnTo>
                  <a:pt x="20786958" y="8470685"/>
                </a:lnTo>
                <a:lnTo>
                  <a:pt x="0" y="8470685"/>
                </a:lnTo>
                <a:lnTo>
                  <a:pt x="0" y="0"/>
                </a:lnTo>
                <a:close/>
              </a:path>
            </a:pathLst>
          </a:custGeom>
          <a:blipFill>
            <a:blip r:embed="rId2"/>
            <a:stretch>
              <a:fillRect l="0" t="0" r="0" b="0"/>
            </a:stretch>
          </a:blipFill>
        </p:spPr>
      </p:sp>
    </p:spTree>
  </p:cSld>
  <p:clrMapOvr>
    <a:masterClrMapping/>
  </p:clrMapOvr>
  <p:transition spd="fast">
    <p:wipe dir="u"/>
  </p:transition>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82741"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5121" y="4197609"/>
            <a:ext cx="8657053" cy="1776712"/>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CÂU BẤT KỲ</a:t>
            </a:r>
          </a:p>
        </p:txBody>
      </p:sp>
    </p:spTree>
  </p:cSld>
  <p:clrMapOvr>
    <a:masterClrMapping/>
  </p:clrMapOvr>
  <p:transition spd="fast">
    <p:wipe dir="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0451" y="1080166"/>
            <a:ext cx="13086832" cy="1569030"/>
            <a:chOff x="0" y="0"/>
            <a:chExt cx="3446738" cy="413243"/>
          </a:xfrm>
        </p:grpSpPr>
        <p:sp>
          <p:nvSpPr>
            <p:cNvPr name="Freeform 3" id="3"/>
            <p:cNvSpPr/>
            <p:nvPr/>
          </p:nvSpPr>
          <p:spPr>
            <a:xfrm flipH="false" flipV="false" rot="0">
              <a:off x="0" y="0"/>
              <a:ext cx="3446738" cy="413243"/>
            </a:xfrm>
            <a:custGeom>
              <a:avLst/>
              <a:gdLst/>
              <a:ahLst/>
              <a:cxnLst/>
              <a:rect r="r" b="b" t="t" l="l"/>
              <a:pathLst>
                <a:path h="413243" w="3446738">
                  <a:moveTo>
                    <a:pt x="59158" y="0"/>
                  </a:moveTo>
                  <a:lnTo>
                    <a:pt x="3387580" y="0"/>
                  </a:lnTo>
                  <a:cubicBezTo>
                    <a:pt x="3420252" y="0"/>
                    <a:pt x="3446738" y="26486"/>
                    <a:pt x="3446738" y="59158"/>
                  </a:cubicBezTo>
                  <a:lnTo>
                    <a:pt x="3446738" y="354084"/>
                  </a:lnTo>
                  <a:cubicBezTo>
                    <a:pt x="3446738" y="369774"/>
                    <a:pt x="3440505" y="384821"/>
                    <a:pt x="3429411" y="395916"/>
                  </a:cubicBezTo>
                  <a:cubicBezTo>
                    <a:pt x="3418317" y="407010"/>
                    <a:pt x="3403269" y="413243"/>
                    <a:pt x="3387580" y="413243"/>
                  </a:cubicBezTo>
                  <a:lnTo>
                    <a:pt x="59158" y="413243"/>
                  </a:lnTo>
                  <a:cubicBezTo>
                    <a:pt x="26486" y="413243"/>
                    <a:pt x="0" y="386757"/>
                    <a:pt x="0" y="354084"/>
                  </a:cubicBezTo>
                  <a:lnTo>
                    <a:pt x="0" y="59158"/>
                  </a:lnTo>
                  <a:cubicBezTo>
                    <a:pt x="0" y="26486"/>
                    <a:pt x="26486" y="0"/>
                    <a:pt x="5915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446738" cy="4513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80264" y="9693888"/>
            <a:ext cx="10373540" cy="992216"/>
            <a:chOff x="0" y="0"/>
            <a:chExt cx="2732126" cy="261324"/>
          </a:xfrm>
        </p:grpSpPr>
        <p:sp>
          <p:nvSpPr>
            <p:cNvPr name="Freeform 6" id="6"/>
            <p:cNvSpPr/>
            <p:nvPr/>
          </p:nvSpPr>
          <p:spPr>
            <a:xfrm flipH="false" flipV="false" rot="0">
              <a:off x="0" y="0"/>
              <a:ext cx="2732126" cy="261324"/>
            </a:xfrm>
            <a:custGeom>
              <a:avLst/>
              <a:gdLst/>
              <a:ahLst/>
              <a:cxnLst/>
              <a:rect r="r" b="b" t="t" l="l"/>
              <a:pathLst>
                <a:path h="261324" w="2732126">
                  <a:moveTo>
                    <a:pt x="74631" y="0"/>
                  </a:moveTo>
                  <a:lnTo>
                    <a:pt x="2657494" y="0"/>
                  </a:lnTo>
                  <a:cubicBezTo>
                    <a:pt x="2677288" y="0"/>
                    <a:pt x="2696271" y="7863"/>
                    <a:pt x="2710267" y="21859"/>
                  </a:cubicBezTo>
                  <a:cubicBezTo>
                    <a:pt x="2724263" y="35855"/>
                    <a:pt x="2732126" y="54838"/>
                    <a:pt x="2732126" y="74631"/>
                  </a:cubicBezTo>
                  <a:lnTo>
                    <a:pt x="2732126" y="186693"/>
                  </a:lnTo>
                  <a:cubicBezTo>
                    <a:pt x="2732126" y="206486"/>
                    <a:pt x="2724263" y="225469"/>
                    <a:pt x="2710267" y="239465"/>
                  </a:cubicBezTo>
                  <a:cubicBezTo>
                    <a:pt x="2696271" y="253461"/>
                    <a:pt x="2677288" y="261324"/>
                    <a:pt x="2657494" y="261324"/>
                  </a:cubicBezTo>
                  <a:lnTo>
                    <a:pt x="74631" y="261324"/>
                  </a:lnTo>
                  <a:cubicBezTo>
                    <a:pt x="54838" y="261324"/>
                    <a:pt x="35855" y="253461"/>
                    <a:pt x="21859" y="239465"/>
                  </a:cubicBezTo>
                  <a:cubicBezTo>
                    <a:pt x="7863" y="225469"/>
                    <a:pt x="0" y="206486"/>
                    <a:pt x="0" y="186693"/>
                  </a:cubicBezTo>
                  <a:lnTo>
                    <a:pt x="0" y="74631"/>
                  </a:lnTo>
                  <a:cubicBezTo>
                    <a:pt x="0" y="54838"/>
                    <a:pt x="7863" y="35855"/>
                    <a:pt x="21859" y="21859"/>
                  </a:cubicBezTo>
                  <a:cubicBezTo>
                    <a:pt x="35855" y="7863"/>
                    <a:pt x="54838" y="0"/>
                    <a:pt x="74631" y="0"/>
                  </a:cubicBezTo>
                  <a:close/>
                </a:path>
              </a:pathLst>
            </a:custGeom>
            <a:gradFill rotWithShape="true">
              <a:gsLst>
                <a:gs pos="0">
                  <a:srgbClr val="398DFA">
                    <a:alpha val="100000"/>
                  </a:srgbClr>
                </a:gs>
                <a:gs pos="50000">
                  <a:srgbClr val="0151B8">
                    <a:alpha val="24000"/>
                  </a:srgbClr>
                </a:gs>
                <a:gs pos="100000">
                  <a:srgbClr val="0151B8">
                    <a:alpha val="0"/>
                  </a:srgbClr>
                </a:gs>
              </a:gsLst>
              <a:lin ang="0"/>
            </a:gradFill>
          </p:spPr>
        </p:sp>
        <p:sp>
          <p:nvSpPr>
            <p:cNvPr name="TextBox 7" id="7"/>
            <p:cNvSpPr txBox="true"/>
            <p:nvPr/>
          </p:nvSpPr>
          <p:spPr>
            <a:xfrm>
              <a:off x="0" y="-38100"/>
              <a:ext cx="2732126" cy="29942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0"/>
            <a:ext cx="4874921" cy="703410"/>
            <a:chOff x="0" y="0"/>
            <a:chExt cx="1283930" cy="185260"/>
          </a:xfrm>
        </p:grpSpPr>
        <p:sp>
          <p:nvSpPr>
            <p:cNvPr name="Freeform 9" id="9"/>
            <p:cNvSpPr/>
            <p:nvPr/>
          </p:nvSpPr>
          <p:spPr>
            <a:xfrm flipH="false" flipV="false" rot="0">
              <a:off x="0" y="0"/>
              <a:ext cx="1283930" cy="185260"/>
            </a:xfrm>
            <a:custGeom>
              <a:avLst/>
              <a:gdLst/>
              <a:ahLst/>
              <a:cxnLst/>
              <a:rect r="r" b="b" t="t" l="l"/>
              <a:pathLst>
                <a:path h="185260" w="1283930">
                  <a:moveTo>
                    <a:pt x="92630" y="0"/>
                  </a:moveTo>
                  <a:lnTo>
                    <a:pt x="1191300" y="0"/>
                  </a:lnTo>
                  <a:cubicBezTo>
                    <a:pt x="1215867" y="0"/>
                    <a:pt x="1239427" y="9759"/>
                    <a:pt x="1256799" y="27131"/>
                  </a:cubicBezTo>
                  <a:cubicBezTo>
                    <a:pt x="1274170" y="44502"/>
                    <a:pt x="1283930" y="68063"/>
                    <a:pt x="1283930" y="92630"/>
                  </a:cubicBezTo>
                  <a:lnTo>
                    <a:pt x="1283930" y="92630"/>
                  </a:lnTo>
                  <a:cubicBezTo>
                    <a:pt x="1283930" y="143788"/>
                    <a:pt x="1242458" y="185260"/>
                    <a:pt x="1191300" y="185260"/>
                  </a:cubicBezTo>
                  <a:lnTo>
                    <a:pt x="92630" y="185260"/>
                  </a:lnTo>
                  <a:cubicBezTo>
                    <a:pt x="41472" y="185260"/>
                    <a:pt x="0" y="143788"/>
                    <a:pt x="0" y="92630"/>
                  </a:cubicBezTo>
                  <a:lnTo>
                    <a:pt x="0" y="92630"/>
                  </a:lnTo>
                  <a:cubicBezTo>
                    <a:pt x="0" y="41472"/>
                    <a:pt x="41472" y="0"/>
                    <a:pt x="92630" y="0"/>
                  </a:cubicBezTo>
                  <a:close/>
                </a:path>
              </a:pathLst>
            </a:custGeom>
            <a:gradFill rotWithShape="true">
              <a:gsLst>
                <a:gs pos="0">
                  <a:srgbClr val="398DFA">
                    <a:alpha val="59000"/>
                  </a:srgbClr>
                </a:gs>
                <a:gs pos="50000">
                  <a:srgbClr val="0151B8">
                    <a:alpha val="14160"/>
                  </a:srgbClr>
                </a:gs>
                <a:gs pos="100000">
                  <a:srgbClr val="0151B8">
                    <a:alpha val="0"/>
                  </a:srgbClr>
                </a:gs>
              </a:gsLst>
              <a:lin ang="0"/>
            </a:gradFill>
          </p:spPr>
        </p:sp>
        <p:sp>
          <p:nvSpPr>
            <p:cNvPr name="TextBox 10" id="10"/>
            <p:cNvSpPr txBox="true"/>
            <p:nvPr/>
          </p:nvSpPr>
          <p:spPr>
            <a:xfrm>
              <a:off x="0" y="-38100"/>
              <a:ext cx="1283930" cy="22336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476061"/>
            <a:ext cx="14427882" cy="796290"/>
          </a:xfrm>
          <a:prstGeom prst="rect">
            <a:avLst/>
          </a:prstGeom>
        </p:spPr>
        <p:txBody>
          <a:bodyPr anchor="t" rtlCol="false" tIns="0" lIns="0" bIns="0" rIns="0">
            <a:spAutoFit/>
          </a:bodyPr>
          <a:lstStyle/>
          <a:p>
            <a:pPr algn="l">
              <a:lnSpc>
                <a:spcPts val="6210"/>
              </a:lnSpc>
            </a:pPr>
            <a:r>
              <a:rPr lang="en-US" sz="5400" b="true">
                <a:solidFill>
                  <a:srgbClr val="000000"/>
                </a:solidFill>
                <a:latin typeface="Noto Sans Bold"/>
                <a:ea typeface="Noto Sans Bold"/>
                <a:cs typeface="Noto Sans Bold"/>
                <a:sym typeface="Noto Sans Bold"/>
              </a:rPr>
              <a:t>Bài 12: CHIẾN DỊCH MÙA HÈ XANH</a:t>
            </a:r>
          </a:p>
        </p:txBody>
      </p:sp>
      <p:sp>
        <p:nvSpPr>
          <p:cNvPr name="TextBox 12" id="12"/>
          <p:cNvSpPr txBox="true"/>
          <p:nvPr/>
        </p:nvSpPr>
        <p:spPr>
          <a:xfrm rot="0">
            <a:off x="608808" y="2741170"/>
            <a:ext cx="12183228" cy="7078797"/>
          </a:xfrm>
          <a:prstGeom prst="rect">
            <a:avLst/>
          </a:prstGeom>
        </p:spPr>
        <p:txBody>
          <a:bodyPr anchor="t" rtlCol="false" tIns="0" lIns="0" bIns="0" rIns="0">
            <a:spAutoFit/>
          </a:bodyPr>
          <a:lstStyle/>
          <a:p>
            <a:pPr algn="just">
              <a:lnSpc>
                <a:spcPts val="5102"/>
              </a:lnSpc>
            </a:pPr>
            <a:r>
              <a:rPr lang="en-US" sz="2700">
                <a:solidFill>
                  <a:srgbClr val="000000"/>
                </a:solidFill>
                <a:latin typeface="Noto Sans"/>
                <a:ea typeface="Noto Sans"/>
                <a:cs typeface="Noto Sans"/>
                <a:sym typeface="Noto Sans"/>
              </a:rPr>
              <a:t>Ban chỉ</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huy</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C</a:t>
            </a:r>
            <a:r>
              <a:rPr lang="en-US" sz="2700">
                <a:solidFill>
                  <a:srgbClr val="000000"/>
                </a:solidFill>
                <a:latin typeface="Noto Sans"/>
                <a:ea typeface="Noto Sans"/>
                <a:cs typeface="Noto Sans"/>
                <a:sym typeface="Noto Sans"/>
              </a:rPr>
              <a:t>h</a:t>
            </a:r>
            <a:r>
              <a:rPr lang="en-US" sz="2700">
                <a:solidFill>
                  <a:srgbClr val="000000"/>
                </a:solidFill>
                <a:latin typeface="Noto Sans"/>
                <a:ea typeface="Noto Sans"/>
                <a:cs typeface="Noto Sans"/>
                <a:sym typeface="Noto Sans"/>
              </a:rPr>
              <a:t>iế</a:t>
            </a:r>
            <a:r>
              <a:rPr lang="en-US" sz="2700">
                <a:solidFill>
                  <a:srgbClr val="000000"/>
                </a:solidFill>
                <a:latin typeface="Noto Sans"/>
                <a:ea typeface="Noto Sans"/>
                <a:cs typeface="Noto Sans"/>
                <a:sym typeface="Noto Sans"/>
              </a:rPr>
              <a:t>n </a:t>
            </a:r>
            <a:r>
              <a:rPr lang="en-US" sz="2700">
                <a:solidFill>
                  <a:srgbClr val="000000"/>
                </a:solidFill>
                <a:latin typeface="Noto Sans"/>
                <a:ea typeface="Noto Sans"/>
                <a:cs typeface="Noto Sans"/>
                <a:sym typeface="Noto Sans"/>
              </a:rPr>
              <a:t>dịch</a:t>
            </a:r>
            <a:r>
              <a:rPr lang="en-US" sz="2700">
                <a:solidFill>
                  <a:srgbClr val="000000"/>
                </a:solidFill>
                <a:latin typeface="Noto Sans"/>
                <a:ea typeface="Noto Sans"/>
                <a:cs typeface="Noto Sans"/>
                <a:sym typeface="Noto Sans"/>
              </a:rPr>
              <a:t> M</a:t>
            </a:r>
            <a:r>
              <a:rPr lang="en-US" sz="2700">
                <a:solidFill>
                  <a:srgbClr val="000000"/>
                </a:solidFill>
                <a:latin typeface="Noto Sans"/>
                <a:ea typeface="Noto Sans"/>
                <a:cs typeface="Noto Sans"/>
                <a:sym typeface="Noto Sans"/>
              </a:rPr>
              <a:t>ùa</a:t>
            </a:r>
            <a:r>
              <a:rPr lang="en-US" sz="2700">
                <a:solidFill>
                  <a:srgbClr val="000000"/>
                </a:solidFill>
                <a:latin typeface="Noto Sans"/>
                <a:ea typeface="Noto Sans"/>
                <a:cs typeface="Noto Sans"/>
                <a:sym typeface="Noto Sans"/>
              </a:rPr>
              <a:t> h</a:t>
            </a:r>
            <a:r>
              <a:rPr lang="en-US" sz="2700">
                <a:solidFill>
                  <a:srgbClr val="000000"/>
                </a:solidFill>
                <a:latin typeface="Noto Sans"/>
                <a:ea typeface="Noto Sans"/>
                <a:cs typeface="Noto Sans"/>
                <a:sym typeface="Noto Sans"/>
              </a:rPr>
              <a:t>è xa</a:t>
            </a:r>
            <a:r>
              <a:rPr lang="en-US" sz="2700">
                <a:solidFill>
                  <a:srgbClr val="000000"/>
                </a:solidFill>
                <a:latin typeface="Noto Sans"/>
                <a:ea typeface="Noto Sans"/>
                <a:cs typeface="Noto Sans"/>
                <a:sym typeface="Noto Sans"/>
              </a:rPr>
              <a:t>nh </a:t>
            </a:r>
            <a:r>
              <a:rPr lang="en-US" sz="2700">
                <a:solidFill>
                  <a:srgbClr val="000000"/>
                </a:solidFill>
                <a:latin typeface="Noto Sans"/>
                <a:ea typeface="Noto Sans"/>
                <a:cs typeface="Noto Sans"/>
                <a:sym typeface="Noto Sans"/>
              </a:rPr>
              <a:t>cần</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quản</a:t>
            </a:r>
            <a:r>
              <a:rPr lang="en-US" sz="2700">
                <a:solidFill>
                  <a:srgbClr val="000000"/>
                </a:solidFill>
                <a:latin typeface="Noto Sans"/>
                <a:ea typeface="Noto Sans"/>
                <a:cs typeface="Noto Sans"/>
                <a:sym typeface="Noto Sans"/>
              </a:rPr>
              <a:t> l</a:t>
            </a:r>
            <a:r>
              <a:rPr lang="en-US" sz="2700">
                <a:solidFill>
                  <a:srgbClr val="000000"/>
                </a:solidFill>
                <a:latin typeface="Noto Sans"/>
                <a:ea typeface="Noto Sans"/>
                <a:cs typeface="Noto Sans"/>
                <a:sym typeface="Noto Sans"/>
              </a:rPr>
              <a:t>ý cá</a:t>
            </a:r>
            <a:r>
              <a:rPr lang="en-US" sz="2700">
                <a:solidFill>
                  <a:srgbClr val="000000"/>
                </a:solidFill>
                <a:latin typeface="Noto Sans"/>
                <a:ea typeface="Noto Sans"/>
                <a:cs typeface="Noto Sans"/>
                <a:sym typeface="Noto Sans"/>
              </a:rPr>
              <a:t>c </a:t>
            </a:r>
            <a:r>
              <a:rPr lang="en-US" sz="2700">
                <a:solidFill>
                  <a:srgbClr val="000000"/>
                </a:solidFill>
                <a:latin typeface="Noto Sans"/>
                <a:ea typeface="Noto Sans"/>
                <a:cs typeface="Noto Sans"/>
                <a:sym typeface="Noto Sans"/>
              </a:rPr>
              <a:t>thông</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ti</a:t>
            </a:r>
            <a:r>
              <a:rPr lang="en-US" sz="2700">
                <a:solidFill>
                  <a:srgbClr val="000000"/>
                </a:solidFill>
                <a:latin typeface="Noto Sans"/>
                <a:ea typeface="Noto Sans"/>
                <a:cs typeface="Noto Sans"/>
                <a:sym typeface="Noto Sans"/>
              </a:rPr>
              <a:t>n </a:t>
            </a:r>
            <a:r>
              <a:rPr lang="en-US" sz="2700">
                <a:solidFill>
                  <a:srgbClr val="000000"/>
                </a:solidFill>
                <a:latin typeface="Noto Sans"/>
                <a:ea typeface="Noto Sans"/>
                <a:cs typeface="Noto Sans"/>
                <a:sym typeface="Noto Sans"/>
              </a:rPr>
              <a:t>về C</a:t>
            </a:r>
            <a:r>
              <a:rPr lang="en-US" sz="2700">
                <a:solidFill>
                  <a:srgbClr val="000000"/>
                </a:solidFill>
                <a:latin typeface="Noto Sans"/>
                <a:ea typeface="Noto Sans"/>
                <a:cs typeface="Noto Sans"/>
                <a:sym typeface="Noto Sans"/>
              </a:rPr>
              <a:t>h</a:t>
            </a:r>
            <a:r>
              <a:rPr lang="en-US" sz="2700">
                <a:solidFill>
                  <a:srgbClr val="000000"/>
                </a:solidFill>
                <a:latin typeface="Noto Sans"/>
                <a:ea typeface="Noto Sans"/>
                <a:cs typeface="Noto Sans"/>
                <a:sym typeface="Noto Sans"/>
              </a:rPr>
              <a:t>iến dịch Mùa</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hè xanh</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mỗi</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năm. Mỗi năm sinh viên của trường sẽ thực hiện Chiến dịch Mùa hè xanh tại một số địa bàn. Mỗi địa bàn gồm nhiều xã. Mỗi khoa sẽ tự quản lý sinh viên của mình tại một hoặc nhiều xã. Các giáo viên của khoa chịu trách nhiệm giám sát, đại diện sinh viên sẽ làm đội trưởng và đội phó. Mỗi xã có 2 giám sát, một đội trưởng và một đội phó. Mỗi xã gồm nhiều ấp, mỗi ấp gồm nhiều nhà dân. Sinh viên được phân thành từng nhóm từ 3 đến 6 sinh viên ở cùng một nhà và có một nhóm trưởng. Các công việc sinh viên tham gia là: làm nhà, xây cầu, đắp đường, dạy học,.... Mỗi công việc được thực hiện tại một ấp, vào các buổi (sáng, hoặc chiều, hoặc tối), và kéo dài từ ngày bắt đầu đến ngày kết thúc công việc. </a:t>
            </a:r>
          </a:p>
        </p:txBody>
      </p:sp>
      <p:grpSp>
        <p:nvGrpSpPr>
          <p:cNvPr name="Group 13" id="13"/>
          <p:cNvGrpSpPr/>
          <p:nvPr/>
        </p:nvGrpSpPr>
        <p:grpSpPr>
          <a:xfrm rot="0">
            <a:off x="13324578" y="2558153"/>
            <a:ext cx="6041359" cy="604135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p:spPr>
        </p:sp>
        <p:sp>
          <p:nvSpPr>
            <p:cNvPr name="TextBox 15" id="15"/>
            <p:cNvSpPr txBox="true"/>
            <p:nvPr/>
          </p:nvSpPr>
          <p:spPr>
            <a:xfrm>
              <a:off x="76200" y="38100"/>
              <a:ext cx="660400" cy="698500"/>
            </a:xfrm>
            <a:prstGeom prst="rect">
              <a:avLst/>
            </a:prstGeom>
          </p:spPr>
          <p:txBody>
            <a:bodyPr anchor="ctr" rtlCol="false" tIns="42600" lIns="42600" bIns="42600" rIns="42600"/>
            <a:lstStyle/>
            <a:p>
              <a:pPr algn="ctr">
                <a:lnSpc>
                  <a:spcPts val="2659"/>
                </a:lnSpc>
              </a:pPr>
            </a:p>
          </p:txBody>
        </p:sp>
      </p:grpSp>
      <p:grpSp>
        <p:nvGrpSpPr>
          <p:cNvPr name="Group 16" id="16"/>
          <p:cNvGrpSpPr/>
          <p:nvPr/>
        </p:nvGrpSpPr>
        <p:grpSpPr>
          <a:xfrm rot="0">
            <a:off x="13698094" y="2931670"/>
            <a:ext cx="5294326" cy="52943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8309" r="0" b="-8309"/>
              </a:stretch>
            </a:blipFill>
            <a:ln w="123825" cap="sq">
              <a:solidFill>
                <a:srgbClr val="FFFFFF"/>
              </a:solidFill>
              <a:prstDash val="solid"/>
              <a:miter/>
            </a:ln>
          </p:spPr>
        </p:sp>
      </p:grpSp>
      <p:sp>
        <p:nvSpPr>
          <p:cNvPr name="Freeform 18" id="18"/>
          <p:cNvSpPr/>
          <p:nvPr/>
        </p:nvSpPr>
        <p:spPr>
          <a:xfrm flipH="false" flipV="false" rot="0">
            <a:off x="16093546" y="1154440"/>
            <a:ext cx="1318426" cy="710241"/>
          </a:xfrm>
          <a:custGeom>
            <a:avLst/>
            <a:gdLst/>
            <a:ahLst/>
            <a:cxnLst/>
            <a:rect r="r" b="b" t="t" l="l"/>
            <a:pathLst>
              <a:path h="710241" w="1318426">
                <a:moveTo>
                  <a:pt x="0" y="0"/>
                </a:moveTo>
                <a:lnTo>
                  <a:pt x="1318426" y="0"/>
                </a:lnTo>
                <a:lnTo>
                  <a:pt x="1318426" y="710241"/>
                </a:lnTo>
                <a:lnTo>
                  <a:pt x="0" y="710241"/>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720960" cy="8455361"/>
          </a:xfrm>
          <a:custGeom>
            <a:avLst/>
            <a:gdLst/>
            <a:ahLst/>
            <a:cxnLst/>
            <a:rect r="r" b="b" t="t" l="l"/>
            <a:pathLst>
              <a:path h="8455361" w="19720960">
                <a:moveTo>
                  <a:pt x="0" y="0"/>
                </a:moveTo>
                <a:lnTo>
                  <a:pt x="19720960" y="0"/>
                </a:lnTo>
                <a:lnTo>
                  <a:pt x="19720960" y="8455361"/>
                </a:lnTo>
                <a:lnTo>
                  <a:pt x="0" y="8455361"/>
                </a:lnTo>
                <a:lnTo>
                  <a:pt x="0" y="0"/>
                </a:lnTo>
                <a:close/>
              </a:path>
            </a:pathLst>
          </a:custGeom>
          <a:blipFill>
            <a:blip r:embed="rId2"/>
            <a:stretch>
              <a:fillRect l="0" t="0" r="0" b="0"/>
            </a:stretch>
          </a:blipFill>
        </p:spPr>
      </p:sp>
    </p:spTree>
  </p:cSld>
  <p:clrMapOvr>
    <a:masterClrMapping/>
  </p:clrMapOvr>
  <p:transition spd="fast">
    <p:wipe dir="u"/>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0846849" y="-754555"/>
            <a:ext cx="11434572" cy="11434527"/>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46" t="0" r="-25046" b="0"/>
              </a:stretch>
            </a:blipFill>
          </p:spPr>
        </p:sp>
      </p:grpSp>
      <p:grpSp>
        <p:nvGrpSpPr>
          <p:cNvPr name="Group 4" id="4"/>
          <p:cNvGrpSpPr/>
          <p:nvPr/>
        </p:nvGrpSpPr>
        <p:grpSpPr>
          <a:xfrm rot="0">
            <a:off x="8909240" y="1005824"/>
            <a:ext cx="4593733" cy="459373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6" id="6"/>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7" id="7"/>
          <p:cNvGrpSpPr/>
          <p:nvPr/>
        </p:nvGrpSpPr>
        <p:grpSpPr>
          <a:xfrm rot="0">
            <a:off x="9046583" y="1150177"/>
            <a:ext cx="4305044" cy="4305027"/>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9999" t="0" r="-29999" b="0"/>
              </a:stretch>
            </a:blipFill>
          </p:spPr>
        </p:sp>
      </p:grpSp>
      <p:sp>
        <p:nvSpPr>
          <p:cNvPr name="TextBox 9" id="9"/>
          <p:cNvSpPr txBox="true"/>
          <p:nvPr/>
        </p:nvSpPr>
        <p:spPr>
          <a:xfrm rot="0">
            <a:off x="1934774" y="3773080"/>
            <a:ext cx="7416146" cy="1873268"/>
          </a:xfrm>
          <a:prstGeom prst="rect">
            <a:avLst/>
          </a:prstGeom>
        </p:spPr>
        <p:txBody>
          <a:bodyPr anchor="t" rtlCol="false" tIns="0" lIns="0" bIns="0" rIns="0">
            <a:spAutoFit/>
          </a:bodyPr>
          <a:lstStyle/>
          <a:p>
            <a:pPr algn="l">
              <a:lnSpc>
                <a:spcPts val="15398"/>
              </a:lnSpc>
            </a:pPr>
            <a:r>
              <a:rPr lang="en-US" sz="10999" b="true">
                <a:solidFill>
                  <a:srgbClr val="3275C5"/>
                </a:solidFill>
                <a:latin typeface="Noto Sans Bold"/>
                <a:ea typeface="Noto Sans Bold"/>
                <a:cs typeface="Noto Sans Bold"/>
                <a:sym typeface="Noto Sans Bold"/>
              </a:rPr>
              <a:t>TRUY VẤN</a:t>
            </a:r>
          </a:p>
        </p:txBody>
      </p:sp>
      <p:sp>
        <p:nvSpPr>
          <p:cNvPr name="TextBox 10" id="10"/>
          <p:cNvSpPr txBox="true"/>
          <p:nvPr/>
        </p:nvSpPr>
        <p:spPr>
          <a:xfrm rot="0">
            <a:off x="2409589" y="5606587"/>
            <a:ext cx="8796517" cy="1866258"/>
          </a:xfrm>
          <a:prstGeom prst="rect">
            <a:avLst/>
          </a:prstGeom>
        </p:spPr>
        <p:txBody>
          <a:bodyPr anchor="t" rtlCol="false" tIns="0" lIns="0" bIns="0" rIns="0">
            <a:spAutoFit/>
          </a:bodyPr>
          <a:lstStyle/>
          <a:p>
            <a:pPr algn="l">
              <a:lnSpc>
                <a:spcPts val="15260"/>
              </a:lnSpc>
            </a:pPr>
            <a:r>
              <a:rPr lang="en-US" b="true" sz="10900" spc="43">
                <a:solidFill>
                  <a:srgbClr val="56AAF0"/>
                </a:solidFill>
                <a:latin typeface="Noto Sans Bold"/>
                <a:ea typeface="Noto Sans Bold"/>
                <a:cs typeface="Noto Sans Bold"/>
                <a:sym typeface="Noto Sans Bold"/>
              </a:rPr>
              <a:t>CÁ NHÂN</a:t>
            </a:r>
          </a:p>
        </p:txBody>
      </p:sp>
      <p:sp>
        <p:nvSpPr>
          <p:cNvPr name="Freeform 11" id="11"/>
          <p:cNvSpPr/>
          <p:nvPr/>
        </p:nvSpPr>
        <p:spPr>
          <a:xfrm flipH="false" flipV="false" rot="5808836">
            <a:off x="-6914419" y="655315"/>
            <a:ext cx="12716270" cy="6635581"/>
          </a:xfrm>
          <a:custGeom>
            <a:avLst/>
            <a:gdLst/>
            <a:ahLst/>
            <a:cxnLst/>
            <a:rect r="r" b="b" t="t" l="l"/>
            <a:pathLst>
              <a:path h="6635581" w="12716270">
                <a:moveTo>
                  <a:pt x="0" y="0"/>
                </a:moveTo>
                <a:lnTo>
                  <a:pt x="12716270" y="0"/>
                </a:lnTo>
                <a:lnTo>
                  <a:pt x="12716270" y="6635580"/>
                </a:lnTo>
                <a:lnTo>
                  <a:pt x="0" y="6635580"/>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2" id="12"/>
          <p:cNvSpPr/>
          <p:nvPr/>
        </p:nvSpPr>
        <p:spPr>
          <a:xfrm flipH="true" flipV="true" rot="8289110">
            <a:off x="-5329435" y="255850"/>
            <a:ext cx="12716270" cy="6635581"/>
          </a:xfrm>
          <a:custGeom>
            <a:avLst/>
            <a:gdLst/>
            <a:ahLst/>
            <a:cxnLst/>
            <a:rect r="r" b="b" t="t" l="l"/>
            <a:pathLst>
              <a:path h="6635581" w="12716270">
                <a:moveTo>
                  <a:pt x="12716270" y="6635581"/>
                </a:moveTo>
                <a:lnTo>
                  <a:pt x="0" y="6635581"/>
                </a:lnTo>
                <a:lnTo>
                  <a:pt x="0" y="0"/>
                </a:lnTo>
                <a:lnTo>
                  <a:pt x="12716270" y="0"/>
                </a:lnTo>
                <a:lnTo>
                  <a:pt x="12716270" y="6635581"/>
                </a:lnTo>
                <a:close/>
              </a:path>
            </a:pathLst>
          </a:custGeom>
          <a:blipFill>
            <a:blip r:embed="rId6">
              <a:alphaModFix amt="87000"/>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transition spd="fast">
    <p:wipe dir="d"/>
  </p:transition>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69353"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14350" y="4150369"/>
            <a:ext cx="9513359" cy="1776712"/>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VÕ LÊ HỒNG HÂN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542871" cy="10546258"/>
          </a:xfrm>
          <a:custGeom>
            <a:avLst/>
            <a:gdLst/>
            <a:ahLst/>
            <a:cxnLst/>
            <a:rect r="r" b="b" t="t" l="l"/>
            <a:pathLst>
              <a:path h="10546258" w="18542871">
                <a:moveTo>
                  <a:pt x="0" y="0"/>
                </a:moveTo>
                <a:lnTo>
                  <a:pt x="18542871" y="0"/>
                </a:lnTo>
                <a:lnTo>
                  <a:pt x="18542871" y="10546258"/>
                </a:lnTo>
                <a:lnTo>
                  <a:pt x="0" y="10546258"/>
                </a:lnTo>
                <a:lnTo>
                  <a:pt x="0" y="0"/>
                </a:lnTo>
                <a:close/>
              </a:path>
            </a:pathLst>
          </a:custGeom>
          <a:blipFill>
            <a:blip r:embed="rId2"/>
            <a:stretch>
              <a:fillRect l="0" t="0" r="0" b="0"/>
            </a:stretch>
          </a:blipFill>
        </p:spPr>
      </p:sp>
    </p:spTree>
  </p:cSld>
  <p:clrMapOvr>
    <a:masterClrMapping/>
  </p:clrMapOvr>
  <p:transition spd="fast">
    <p:wipe dir="u"/>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566765" cy="4850567"/>
          </a:xfrm>
          <a:custGeom>
            <a:avLst/>
            <a:gdLst/>
            <a:ahLst/>
            <a:cxnLst/>
            <a:rect r="r" b="b" t="t" l="l"/>
            <a:pathLst>
              <a:path h="4850567" w="18566765">
                <a:moveTo>
                  <a:pt x="0" y="0"/>
                </a:moveTo>
                <a:lnTo>
                  <a:pt x="18566765" y="0"/>
                </a:lnTo>
                <a:lnTo>
                  <a:pt x="18566765" y="4850567"/>
                </a:lnTo>
                <a:lnTo>
                  <a:pt x="0" y="4850567"/>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69353"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65960" y="3507548"/>
            <a:ext cx="7959938" cy="3605494"/>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LÊ HUỲNH SAO MAI</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6659109" cy="10287000"/>
          </a:xfrm>
          <a:custGeom>
            <a:avLst/>
            <a:gdLst/>
            <a:ahLst/>
            <a:cxnLst/>
            <a:rect r="r" b="b" t="t" l="l"/>
            <a:pathLst>
              <a:path h="10287000" w="16659109">
                <a:moveTo>
                  <a:pt x="0" y="0"/>
                </a:moveTo>
                <a:lnTo>
                  <a:pt x="16659109" y="0"/>
                </a:lnTo>
                <a:lnTo>
                  <a:pt x="16659109" y="10287000"/>
                </a:lnTo>
                <a:lnTo>
                  <a:pt x="0" y="10287000"/>
                </a:lnTo>
                <a:lnTo>
                  <a:pt x="0" y="0"/>
                </a:lnTo>
                <a:close/>
              </a:path>
            </a:pathLst>
          </a:custGeom>
          <a:blipFill>
            <a:blip r:embed="rId2"/>
            <a:stretch>
              <a:fillRect l="0" t="0" r="0" b="0"/>
            </a:stretch>
          </a:blipFill>
        </p:spPr>
      </p:sp>
    </p:spTree>
  </p:cSld>
  <p:clrMapOvr>
    <a:masterClrMapping/>
  </p:clrMapOvr>
  <p:transition spd="fast">
    <p:wipe dir="u"/>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7259300" cy="10312432"/>
          </a:xfrm>
          <a:custGeom>
            <a:avLst/>
            <a:gdLst/>
            <a:ahLst/>
            <a:cxnLst/>
            <a:rect r="r" b="b" t="t" l="l"/>
            <a:pathLst>
              <a:path h="10312432" w="17259300">
                <a:moveTo>
                  <a:pt x="0" y="0"/>
                </a:moveTo>
                <a:lnTo>
                  <a:pt x="17259300" y="0"/>
                </a:lnTo>
                <a:lnTo>
                  <a:pt x="17259300" y="10312432"/>
                </a:lnTo>
                <a:lnTo>
                  <a:pt x="0" y="10312432"/>
                </a:lnTo>
                <a:lnTo>
                  <a:pt x="0" y="0"/>
                </a:lnTo>
                <a:close/>
              </a:path>
            </a:pathLst>
          </a:custGeom>
          <a:blipFill>
            <a:blip r:embed="rId2"/>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7362025" cy="10287000"/>
          </a:xfrm>
          <a:custGeom>
            <a:avLst/>
            <a:gdLst/>
            <a:ahLst/>
            <a:cxnLst/>
            <a:rect r="r" b="b" t="t" l="l"/>
            <a:pathLst>
              <a:path h="10287000" w="17362025">
                <a:moveTo>
                  <a:pt x="0" y="0"/>
                </a:moveTo>
                <a:lnTo>
                  <a:pt x="17362025" y="0"/>
                </a:lnTo>
                <a:lnTo>
                  <a:pt x="17362025" y="10287000"/>
                </a:lnTo>
                <a:lnTo>
                  <a:pt x="0" y="10287000"/>
                </a:lnTo>
                <a:lnTo>
                  <a:pt x="0" y="0"/>
                </a:lnTo>
                <a:close/>
              </a:path>
            </a:pathLst>
          </a:custGeom>
          <a:blipFill>
            <a:blip r:embed="rId2"/>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69353"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14350" y="3507548"/>
            <a:ext cx="9513359" cy="3605494"/>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NGUYỄN THỊ THÙY NGÂN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0451" y="1080166"/>
            <a:ext cx="13086832" cy="1569030"/>
            <a:chOff x="0" y="0"/>
            <a:chExt cx="3446738" cy="413243"/>
          </a:xfrm>
        </p:grpSpPr>
        <p:sp>
          <p:nvSpPr>
            <p:cNvPr name="Freeform 3" id="3"/>
            <p:cNvSpPr/>
            <p:nvPr/>
          </p:nvSpPr>
          <p:spPr>
            <a:xfrm flipH="false" flipV="false" rot="0">
              <a:off x="0" y="0"/>
              <a:ext cx="3446738" cy="413243"/>
            </a:xfrm>
            <a:custGeom>
              <a:avLst/>
              <a:gdLst/>
              <a:ahLst/>
              <a:cxnLst/>
              <a:rect r="r" b="b" t="t" l="l"/>
              <a:pathLst>
                <a:path h="413243" w="3446738">
                  <a:moveTo>
                    <a:pt x="59158" y="0"/>
                  </a:moveTo>
                  <a:lnTo>
                    <a:pt x="3387580" y="0"/>
                  </a:lnTo>
                  <a:cubicBezTo>
                    <a:pt x="3420252" y="0"/>
                    <a:pt x="3446738" y="26486"/>
                    <a:pt x="3446738" y="59158"/>
                  </a:cubicBezTo>
                  <a:lnTo>
                    <a:pt x="3446738" y="354084"/>
                  </a:lnTo>
                  <a:cubicBezTo>
                    <a:pt x="3446738" y="369774"/>
                    <a:pt x="3440505" y="384821"/>
                    <a:pt x="3429411" y="395916"/>
                  </a:cubicBezTo>
                  <a:cubicBezTo>
                    <a:pt x="3418317" y="407010"/>
                    <a:pt x="3403269" y="413243"/>
                    <a:pt x="3387580" y="413243"/>
                  </a:cubicBezTo>
                  <a:lnTo>
                    <a:pt x="59158" y="413243"/>
                  </a:lnTo>
                  <a:cubicBezTo>
                    <a:pt x="26486" y="413243"/>
                    <a:pt x="0" y="386757"/>
                    <a:pt x="0" y="354084"/>
                  </a:cubicBezTo>
                  <a:lnTo>
                    <a:pt x="0" y="59158"/>
                  </a:lnTo>
                  <a:cubicBezTo>
                    <a:pt x="0" y="26486"/>
                    <a:pt x="26486" y="0"/>
                    <a:pt x="5915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446738" cy="4513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80264" y="9693888"/>
            <a:ext cx="10373540" cy="992216"/>
            <a:chOff x="0" y="0"/>
            <a:chExt cx="2732126" cy="261324"/>
          </a:xfrm>
        </p:grpSpPr>
        <p:sp>
          <p:nvSpPr>
            <p:cNvPr name="Freeform 6" id="6"/>
            <p:cNvSpPr/>
            <p:nvPr/>
          </p:nvSpPr>
          <p:spPr>
            <a:xfrm flipH="false" flipV="false" rot="0">
              <a:off x="0" y="0"/>
              <a:ext cx="2732126" cy="261324"/>
            </a:xfrm>
            <a:custGeom>
              <a:avLst/>
              <a:gdLst/>
              <a:ahLst/>
              <a:cxnLst/>
              <a:rect r="r" b="b" t="t" l="l"/>
              <a:pathLst>
                <a:path h="261324" w="2732126">
                  <a:moveTo>
                    <a:pt x="74631" y="0"/>
                  </a:moveTo>
                  <a:lnTo>
                    <a:pt x="2657494" y="0"/>
                  </a:lnTo>
                  <a:cubicBezTo>
                    <a:pt x="2677288" y="0"/>
                    <a:pt x="2696271" y="7863"/>
                    <a:pt x="2710267" y="21859"/>
                  </a:cubicBezTo>
                  <a:cubicBezTo>
                    <a:pt x="2724263" y="35855"/>
                    <a:pt x="2732126" y="54838"/>
                    <a:pt x="2732126" y="74631"/>
                  </a:cubicBezTo>
                  <a:lnTo>
                    <a:pt x="2732126" y="186693"/>
                  </a:lnTo>
                  <a:cubicBezTo>
                    <a:pt x="2732126" y="206486"/>
                    <a:pt x="2724263" y="225469"/>
                    <a:pt x="2710267" y="239465"/>
                  </a:cubicBezTo>
                  <a:cubicBezTo>
                    <a:pt x="2696271" y="253461"/>
                    <a:pt x="2677288" y="261324"/>
                    <a:pt x="2657494" y="261324"/>
                  </a:cubicBezTo>
                  <a:lnTo>
                    <a:pt x="74631" y="261324"/>
                  </a:lnTo>
                  <a:cubicBezTo>
                    <a:pt x="54838" y="261324"/>
                    <a:pt x="35855" y="253461"/>
                    <a:pt x="21859" y="239465"/>
                  </a:cubicBezTo>
                  <a:cubicBezTo>
                    <a:pt x="7863" y="225469"/>
                    <a:pt x="0" y="206486"/>
                    <a:pt x="0" y="186693"/>
                  </a:cubicBezTo>
                  <a:lnTo>
                    <a:pt x="0" y="74631"/>
                  </a:lnTo>
                  <a:cubicBezTo>
                    <a:pt x="0" y="54838"/>
                    <a:pt x="7863" y="35855"/>
                    <a:pt x="21859" y="21859"/>
                  </a:cubicBezTo>
                  <a:cubicBezTo>
                    <a:pt x="35855" y="7863"/>
                    <a:pt x="54838" y="0"/>
                    <a:pt x="74631" y="0"/>
                  </a:cubicBezTo>
                  <a:close/>
                </a:path>
              </a:pathLst>
            </a:custGeom>
            <a:gradFill rotWithShape="true">
              <a:gsLst>
                <a:gs pos="0">
                  <a:srgbClr val="398DFA">
                    <a:alpha val="100000"/>
                  </a:srgbClr>
                </a:gs>
                <a:gs pos="50000">
                  <a:srgbClr val="0151B8">
                    <a:alpha val="24000"/>
                  </a:srgbClr>
                </a:gs>
                <a:gs pos="100000">
                  <a:srgbClr val="0151B8">
                    <a:alpha val="0"/>
                  </a:srgbClr>
                </a:gs>
              </a:gsLst>
              <a:lin ang="0"/>
            </a:gradFill>
          </p:spPr>
        </p:sp>
        <p:sp>
          <p:nvSpPr>
            <p:cNvPr name="TextBox 7" id="7"/>
            <p:cNvSpPr txBox="true"/>
            <p:nvPr/>
          </p:nvSpPr>
          <p:spPr>
            <a:xfrm>
              <a:off x="0" y="-38100"/>
              <a:ext cx="2732126" cy="29942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0"/>
            <a:ext cx="4874921" cy="703410"/>
            <a:chOff x="0" y="0"/>
            <a:chExt cx="1283930" cy="185260"/>
          </a:xfrm>
        </p:grpSpPr>
        <p:sp>
          <p:nvSpPr>
            <p:cNvPr name="Freeform 9" id="9"/>
            <p:cNvSpPr/>
            <p:nvPr/>
          </p:nvSpPr>
          <p:spPr>
            <a:xfrm flipH="false" flipV="false" rot="0">
              <a:off x="0" y="0"/>
              <a:ext cx="1283930" cy="185260"/>
            </a:xfrm>
            <a:custGeom>
              <a:avLst/>
              <a:gdLst/>
              <a:ahLst/>
              <a:cxnLst/>
              <a:rect r="r" b="b" t="t" l="l"/>
              <a:pathLst>
                <a:path h="185260" w="1283930">
                  <a:moveTo>
                    <a:pt x="92630" y="0"/>
                  </a:moveTo>
                  <a:lnTo>
                    <a:pt x="1191300" y="0"/>
                  </a:lnTo>
                  <a:cubicBezTo>
                    <a:pt x="1215867" y="0"/>
                    <a:pt x="1239427" y="9759"/>
                    <a:pt x="1256799" y="27131"/>
                  </a:cubicBezTo>
                  <a:cubicBezTo>
                    <a:pt x="1274170" y="44502"/>
                    <a:pt x="1283930" y="68063"/>
                    <a:pt x="1283930" y="92630"/>
                  </a:cubicBezTo>
                  <a:lnTo>
                    <a:pt x="1283930" y="92630"/>
                  </a:lnTo>
                  <a:cubicBezTo>
                    <a:pt x="1283930" y="143788"/>
                    <a:pt x="1242458" y="185260"/>
                    <a:pt x="1191300" y="185260"/>
                  </a:cubicBezTo>
                  <a:lnTo>
                    <a:pt x="92630" y="185260"/>
                  </a:lnTo>
                  <a:cubicBezTo>
                    <a:pt x="41472" y="185260"/>
                    <a:pt x="0" y="143788"/>
                    <a:pt x="0" y="92630"/>
                  </a:cubicBezTo>
                  <a:lnTo>
                    <a:pt x="0" y="92630"/>
                  </a:lnTo>
                  <a:cubicBezTo>
                    <a:pt x="0" y="41472"/>
                    <a:pt x="41472" y="0"/>
                    <a:pt x="92630" y="0"/>
                  </a:cubicBezTo>
                  <a:close/>
                </a:path>
              </a:pathLst>
            </a:custGeom>
            <a:gradFill rotWithShape="true">
              <a:gsLst>
                <a:gs pos="0">
                  <a:srgbClr val="398DFA">
                    <a:alpha val="59000"/>
                  </a:srgbClr>
                </a:gs>
                <a:gs pos="50000">
                  <a:srgbClr val="0151B8">
                    <a:alpha val="14160"/>
                  </a:srgbClr>
                </a:gs>
                <a:gs pos="100000">
                  <a:srgbClr val="0151B8">
                    <a:alpha val="0"/>
                  </a:srgbClr>
                </a:gs>
              </a:gsLst>
              <a:lin ang="0"/>
            </a:gradFill>
          </p:spPr>
        </p:sp>
        <p:sp>
          <p:nvSpPr>
            <p:cNvPr name="TextBox 10" id="10"/>
            <p:cNvSpPr txBox="true"/>
            <p:nvPr/>
          </p:nvSpPr>
          <p:spPr>
            <a:xfrm>
              <a:off x="0" y="-38100"/>
              <a:ext cx="1283930" cy="22336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476061"/>
            <a:ext cx="14427882" cy="796290"/>
          </a:xfrm>
          <a:prstGeom prst="rect">
            <a:avLst/>
          </a:prstGeom>
        </p:spPr>
        <p:txBody>
          <a:bodyPr anchor="t" rtlCol="false" tIns="0" lIns="0" bIns="0" rIns="0">
            <a:spAutoFit/>
          </a:bodyPr>
          <a:lstStyle/>
          <a:p>
            <a:pPr algn="l">
              <a:lnSpc>
                <a:spcPts val="6210"/>
              </a:lnSpc>
            </a:pPr>
            <a:r>
              <a:rPr lang="en-US" sz="5400" b="true">
                <a:solidFill>
                  <a:srgbClr val="000000"/>
                </a:solidFill>
                <a:latin typeface="Noto Sans Bold"/>
                <a:ea typeface="Noto Sans Bold"/>
                <a:cs typeface="Noto Sans Bold"/>
                <a:sym typeface="Noto Sans Bold"/>
              </a:rPr>
              <a:t>Bài 12: CHIẾN DỊCH MÙA HÈ XANH</a:t>
            </a:r>
          </a:p>
        </p:txBody>
      </p:sp>
      <p:sp>
        <p:nvSpPr>
          <p:cNvPr name="TextBox 12" id="12"/>
          <p:cNvSpPr txBox="true"/>
          <p:nvPr/>
        </p:nvSpPr>
        <p:spPr>
          <a:xfrm rot="0">
            <a:off x="608808" y="3184611"/>
            <a:ext cx="12183228" cy="5783361"/>
          </a:xfrm>
          <a:prstGeom prst="rect">
            <a:avLst/>
          </a:prstGeom>
        </p:spPr>
        <p:txBody>
          <a:bodyPr anchor="t" rtlCol="false" tIns="0" lIns="0" bIns="0" rIns="0">
            <a:spAutoFit/>
          </a:bodyPr>
          <a:lstStyle/>
          <a:p>
            <a:pPr algn="just">
              <a:lnSpc>
                <a:spcPts val="5102"/>
              </a:lnSpc>
            </a:pPr>
            <a:r>
              <a:rPr lang="en-US" sz="2700">
                <a:solidFill>
                  <a:srgbClr val="000000"/>
                </a:solidFill>
                <a:latin typeface="Noto Sans"/>
                <a:ea typeface="Noto Sans"/>
                <a:cs typeface="Noto Sans"/>
                <a:sym typeface="Noto Sans"/>
              </a:rPr>
              <a:t>Việc</a:t>
            </a:r>
            <a:r>
              <a:rPr lang="en-US" sz="2700">
                <a:solidFill>
                  <a:srgbClr val="000000"/>
                </a:solidFill>
                <a:latin typeface="Noto Sans"/>
                <a:ea typeface="Noto Sans"/>
                <a:cs typeface="Noto Sans"/>
                <a:sym typeface="Noto Sans"/>
              </a:rPr>
              <a:t> phân </a:t>
            </a:r>
            <a:r>
              <a:rPr lang="en-US" sz="2700">
                <a:solidFill>
                  <a:srgbClr val="000000"/>
                </a:solidFill>
                <a:latin typeface="Noto Sans"/>
                <a:ea typeface="Noto Sans"/>
                <a:cs typeface="Noto Sans"/>
                <a:sym typeface="Noto Sans"/>
              </a:rPr>
              <a:t>công</a:t>
            </a:r>
            <a:r>
              <a:rPr lang="en-US" sz="2700">
                <a:solidFill>
                  <a:srgbClr val="000000"/>
                </a:solidFill>
                <a:latin typeface="Noto Sans"/>
                <a:ea typeface="Noto Sans"/>
                <a:cs typeface="Noto Sans"/>
                <a:sym typeface="Noto Sans"/>
              </a:rPr>
              <a:t> c</a:t>
            </a:r>
            <a:r>
              <a:rPr lang="en-US" sz="2700">
                <a:solidFill>
                  <a:srgbClr val="000000"/>
                </a:solidFill>
                <a:latin typeface="Noto Sans"/>
                <a:ea typeface="Noto Sans"/>
                <a:cs typeface="Noto Sans"/>
                <a:sym typeface="Noto Sans"/>
              </a:rPr>
              <a:t>ông</a:t>
            </a:r>
            <a:r>
              <a:rPr lang="en-US" sz="2700">
                <a:solidFill>
                  <a:srgbClr val="000000"/>
                </a:solidFill>
                <a:latin typeface="Noto Sans"/>
                <a:ea typeface="Noto Sans"/>
                <a:cs typeface="Noto Sans"/>
                <a:sym typeface="Noto Sans"/>
              </a:rPr>
              <a:t> </a:t>
            </a:r>
            <a:r>
              <a:rPr lang="en-US" sz="2700">
                <a:solidFill>
                  <a:srgbClr val="000000"/>
                </a:solidFill>
                <a:latin typeface="Noto Sans"/>
                <a:ea typeface="Noto Sans"/>
                <a:cs typeface="Noto Sans"/>
                <a:sym typeface="Noto Sans"/>
              </a:rPr>
              <a:t>việc do</a:t>
            </a:r>
            <a:r>
              <a:rPr lang="en-US" sz="2700">
                <a:solidFill>
                  <a:srgbClr val="000000"/>
                </a:solidFill>
                <a:latin typeface="Noto Sans"/>
                <a:ea typeface="Noto Sans"/>
                <a:cs typeface="Noto Sans"/>
                <a:sym typeface="Noto Sans"/>
              </a:rPr>
              <a:t> g</a:t>
            </a:r>
            <a:r>
              <a:rPr lang="en-US" sz="2700">
                <a:solidFill>
                  <a:srgbClr val="000000"/>
                </a:solidFill>
                <a:latin typeface="Noto Sans"/>
                <a:ea typeface="Noto Sans"/>
                <a:cs typeface="Noto Sans"/>
                <a:sym typeface="Noto Sans"/>
              </a:rPr>
              <a:t>iám sát và đội trưởng, đội phó quyết định. Họ sẽ chọn ra những nhóm cùng ấp hoặc thuộc các ấp lân cận tùy theo khối lượng công việc và thời gian thực hiện. Như vậy những sinh viên thuộc cùng một nhóm luôn làm việc với nhau. Mỗi nhóm trong một ngày có thể tham gia nhiều công việc, chẳng hạn buổi sáng và chiều tham gia xây cầu, buổi tối tham gia dạy học. Tuy nhiên trong một buổi của một ngày cụ thể nào đó, một nhóm không thể tham gia cùng lúc nhiều hơn một công việc. </a:t>
            </a:r>
          </a:p>
          <a:p>
            <a:pPr algn="just">
              <a:lnSpc>
                <a:spcPts val="5102"/>
              </a:lnSpc>
            </a:pPr>
            <a:r>
              <a:rPr lang="en-US" sz="2700">
                <a:solidFill>
                  <a:srgbClr val="000000"/>
                </a:solidFill>
                <a:latin typeface="Noto Sans"/>
                <a:ea typeface="Noto Sans"/>
                <a:cs typeface="Noto Sans"/>
                <a:sym typeface="Noto Sans"/>
              </a:rPr>
              <a:t>Ngoài ra CSDL còn cần phải lưu thông tin về việc khen thưởng đối với các sinh viên đã tích cực tham gia công tác</a:t>
            </a:r>
          </a:p>
        </p:txBody>
      </p:sp>
      <p:grpSp>
        <p:nvGrpSpPr>
          <p:cNvPr name="Group 13" id="13"/>
          <p:cNvGrpSpPr/>
          <p:nvPr/>
        </p:nvGrpSpPr>
        <p:grpSpPr>
          <a:xfrm rot="0">
            <a:off x="13324578" y="2558153"/>
            <a:ext cx="6041359" cy="604135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p:spPr>
        </p:sp>
        <p:sp>
          <p:nvSpPr>
            <p:cNvPr name="TextBox 15" id="15"/>
            <p:cNvSpPr txBox="true"/>
            <p:nvPr/>
          </p:nvSpPr>
          <p:spPr>
            <a:xfrm>
              <a:off x="76200" y="38100"/>
              <a:ext cx="660400" cy="698500"/>
            </a:xfrm>
            <a:prstGeom prst="rect">
              <a:avLst/>
            </a:prstGeom>
          </p:spPr>
          <p:txBody>
            <a:bodyPr anchor="ctr" rtlCol="false" tIns="42600" lIns="42600" bIns="42600" rIns="42600"/>
            <a:lstStyle/>
            <a:p>
              <a:pPr algn="ctr">
                <a:lnSpc>
                  <a:spcPts val="2659"/>
                </a:lnSpc>
              </a:pPr>
            </a:p>
          </p:txBody>
        </p:sp>
      </p:grpSp>
      <p:grpSp>
        <p:nvGrpSpPr>
          <p:cNvPr name="Group 16" id="16"/>
          <p:cNvGrpSpPr/>
          <p:nvPr/>
        </p:nvGrpSpPr>
        <p:grpSpPr>
          <a:xfrm rot="0">
            <a:off x="13698094" y="2931670"/>
            <a:ext cx="5294326" cy="529432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8309" r="0" b="-8309"/>
              </a:stretch>
            </a:blipFill>
            <a:ln w="123825" cap="sq">
              <a:solidFill>
                <a:srgbClr val="FFFFFF"/>
              </a:solidFill>
              <a:prstDash val="solid"/>
              <a:miter/>
            </a:ln>
          </p:spPr>
        </p:sp>
      </p:grpSp>
      <p:sp>
        <p:nvSpPr>
          <p:cNvPr name="Freeform 18" id="18"/>
          <p:cNvSpPr/>
          <p:nvPr/>
        </p:nvSpPr>
        <p:spPr>
          <a:xfrm flipH="false" flipV="false" rot="0">
            <a:off x="16093546" y="1154440"/>
            <a:ext cx="1318426" cy="710241"/>
          </a:xfrm>
          <a:custGeom>
            <a:avLst/>
            <a:gdLst/>
            <a:ahLst/>
            <a:cxnLst/>
            <a:rect r="r" b="b" t="t" l="l"/>
            <a:pathLst>
              <a:path h="710241" w="1318426">
                <a:moveTo>
                  <a:pt x="0" y="0"/>
                </a:moveTo>
                <a:lnTo>
                  <a:pt x="1318426" y="0"/>
                </a:lnTo>
                <a:lnTo>
                  <a:pt x="1318426" y="710241"/>
                </a:lnTo>
                <a:lnTo>
                  <a:pt x="0" y="710241"/>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9273068" cy="10287000"/>
          </a:xfrm>
          <a:custGeom>
            <a:avLst/>
            <a:gdLst/>
            <a:ahLst/>
            <a:cxnLst/>
            <a:rect r="r" b="b" t="t" l="l"/>
            <a:pathLst>
              <a:path h="10287000" w="19273068">
                <a:moveTo>
                  <a:pt x="0" y="0"/>
                </a:moveTo>
                <a:lnTo>
                  <a:pt x="19273068" y="0"/>
                </a:lnTo>
                <a:lnTo>
                  <a:pt x="19273068" y="10287000"/>
                </a:lnTo>
                <a:lnTo>
                  <a:pt x="0" y="10287000"/>
                </a:lnTo>
                <a:lnTo>
                  <a:pt x="0" y="0"/>
                </a:lnTo>
                <a:close/>
              </a:path>
            </a:pathLst>
          </a:custGeom>
          <a:blipFill>
            <a:blip r:embed="rId2"/>
            <a:stretch>
              <a:fillRect l="0" t="0" r="0" b="0"/>
            </a:stretch>
          </a:blipFill>
        </p:spPr>
      </p:sp>
    </p:spTree>
  </p:cSld>
  <p:clrMapOvr>
    <a:masterClrMapping/>
  </p:clrMapOvr>
  <p:transition spd="fast">
    <p:wipe dir="u"/>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0392373" cy="10043244"/>
          </a:xfrm>
          <a:custGeom>
            <a:avLst/>
            <a:gdLst/>
            <a:ahLst/>
            <a:cxnLst/>
            <a:rect r="r" b="b" t="t" l="l"/>
            <a:pathLst>
              <a:path h="10043244" w="20392373">
                <a:moveTo>
                  <a:pt x="0" y="0"/>
                </a:moveTo>
                <a:lnTo>
                  <a:pt x="20392373" y="0"/>
                </a:lnTo>
                <a:lnTo>
                  <a:pt x="20392373" y="10043244"/>
                </a:lnTo>
                <a:lnTo>
                  <a:pt x="0" y="10043244"/>
                </a:lnTo>
                <a:lnTo>
                  <a:pt x="0" y="0"/>
                </a:lnTo>
                <a:close/>
              </a:path>
            </a:pathLst>
          </a:custGeom>
          <a:blipFill>
            <a:blip r:embed="rId2"/>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0927047" cy="9809553"/>
          </a:xfrm>
          <a:custGeom>
            <a:avLst/>
            <a:gdLst/>
            <a:ahLst/>
            <a:cxnLst/>
            <a:rect r="r" b="b" t="t" l="l"/>
            <a:pathLst>
              <a:path h="9809553" w="20927047">
                <a:moveTo>
                  <a:pt x="0" y="0"/>
                </a:moveTo>
                <a:lnTo>
                  <a:pt x="20927047" y="0"/>
                </a:lnTo>
                <a:lnTo>
                  <a:pt x="20927047" y="9809553"/>
                </a:lnTo>
                <a:lnTo>
                  <a:pt x="0" y="9809553"/>
                </a:lnTo>
                <a:lnTo>
                  <a:pt x="0" y="0"/>
                </a:lnTo>
                <a:close/>
              </a:path>
            </a:pathLst>
          </a:custGeom>
          <a:blipFill>
            <a:blip r:embed="rId2"/>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69353"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69382" y="4265828"/>
            <a:ext cx="9513359" cy="1776712"/>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ĐỖ THÀNH NHÂN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007877" cy="10287000"/>
          </a:xfrm>
          <a:custGeom>
            <a:avLst/>
            <a:gdLst/>
            <a:ahLst/>
            <a:cxnLst/>
            <a:rect r="r" b="b" t="t" l="l"/>
            <a:pathLst>
              <a:path h="10287000" w="18007877">
                <a:moveTo>
                  <a:pt x="0" y="0"/>
                </a:moveTo>
                <a:lnTo>
                  <a:pt x="18007877" y="0"/>
                </a:lnTo>
                <a:lnTo>
                  <a:pt x="18007877" y="10287000"/>
                </a:lnTo>
                <a:lnTo>
                  <a:pt x="0" y="10287000"/>
                </a:lnTo>
                <a:lnTo>
                  <a:pt x="0" y="0"/>
                </a:lnTo>
                <a:close/>
              </a:path>
            </a:pathLst>
          </a:custGeom>
          <a:blipFill>
            <a:blip r:embed="rId2"/>
            <a:stretch>
              <a:fillRect l="0" t="0" r="0" b="0"/>
            </a:stretch>
          </a:blipFill>
        </p:spPr>
      </p:sp>
    </p:spTree>
  </p:cSld>
  <p:clrMapOvr>
    <a:masterClrMapping/>
  </p:clrMapOvr>
  <p:transition spd="fast">
    <p:wipe dir="u"/>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7660086" cy="10287000"/>
          </a:xfrm>
          <a:custGeom>
            <a:avLst/>
            <a:gdLst/>
            <a:ahLst/>
            <a:cxnLst/>
            <a:rect r="r" b="b" t="t" l="l"/>
            <a:pathLst>
              <a:path h="10287000" w="17660086">
                <a:moveTo>
                  <a:pt x="0" y="0"/>
                </a:moveTo>
                <a:lnTo>
                  <a:pt x="17660086" y="0"/>
                </a:lnTo>
                <a:lnTo>
                  <a:pt x="17660086" y="10287000"/>
                </a:lnTo>
                <a:lnTo>
                  <a:pt x="0" y="10287000"/>
                </a:lnTo>
                <a:lnTo>
                  <a:pt x="0" y="0"/>
                </a:lnTo>
                <a:close/>
              </a:path>
            </a:pathLst>
          </a:custGeom>
          <a:blipFill>
            <a:blip r:embed="rId2"/>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D7F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9752" y="-793340"/>
            <a:ext cx="4995681" cy="3434531"/>
          </a:xfrm>
          <a:custGeom>
            <a:avLst/>
            <a:gdLst/>
            <a:ahLst/>
            <a:cxnLst/>
            <a:rect r="r" b="b" t="t" l="l"/>
            <a:pathLst>
              <a:path h="3434531" w="4995681">
                <a:moveTo>
                  <a:pt x="0" y="0"/>
                </a:moveTo>
                <a:lnTo>
                  <a:pt x="4995681" y="0"/>
                </a:lnTo>
                <a:lnTo>
                  <a:pt x="4995681" y="3434530"/>
                </a:lnTo>
                <a:lnTo>
                  <a:pt x="0" y="343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752" y="7740308"/>
            <a:ext cx="4995681" cy="3434531"/>
          </a:xfrm>
          <a:custGeom>
            <a:avLst/>
            <a:gdLst/>
            <a:ahLst/>
            <a:cxnLst/>
            <a:rect r="r" b="b" t="t" l="l"/>
            <a:pathLst>
              <a:path h="3434531" w="4995681">
                <a:moveTo>
                  <a:pt x="0" y="0"/>
                </a:moveTo>
                <a:lnTo>
                  <a:pt x="4995681" y="0"/>
                </a:lnTo>
                <a:lnTo>
                  <a:pt x="4995681" y="3434531"/>
                </a:lnTo>
                <a:lnTo>
                  <a:pt x="0" y="343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52094" y="-3052640"/>
            <a:ext cx="9684316" cy="6609546"/>
          </a:xfrm>
          <a:custGeom>
            <a:avLst/>
            <a:gdLst/>
            <a:ahLst/>
            <a:cxnLst/>
            <a:rect r="r" b="b" t="t" l="l"/>
            <a:pathLst>
              <a:path h="6609546" w="9684316">
                <a:moveTo>
                  <a:pt x="0" y="0"/>
                </a:moveTo>
                <a:lnTo>
                  <a:pt x="9684316" y="0"/>
                </a:lnTo>
                <a:lnTo>
                  <a:pt x="9684316" y="6609545"/>
                </a:lnTo>
                <a:lnTo>
                  <a:pt x="0" y="6609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75298"/>
            <a:ext cx="9684316" cy="6609546"/>
          </a:xfrm>
          <a:custGeom>
            <a:avLst/>
            <a:gdLst/>
            <a:ahLst/>
            <a:cxnLst/>
            <a:rect r="r" b="b" t="t" l="l"/>
            <a:pathLst>
              <a:path h="6609546" w="9684316">
                <a:moveTo>
                  <a:pt x="0" y="0"/>
                </a:moveTo>
                <a:lnTo>
                  <a:pt x="9684316" y="0"/>
                </a:lnTo>
                <a:lnTo>
                  <a:pt x="9684316" y="6609546"/>
                </a:lnTo>
                <a:lnTo>
                  <a:pt x="0" y="660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69353" y="2641190"/>
            <a:ext cx="7033609" cy="5547759"/>
          </a:xfrm>
          <a:custGeom>
            <a:avLst/>
            <a:gdLst/>
            <a:ahLst/>
            <a:cxnLst/>
            <a:rect r="r" b="b" t="t" l="l"/>
            <a:pathLst>
              <a:path h="5547759" w="7033609">
                <a:moveTo>
                  <a:pt x="0" y="0"/>
                </a:moveTo>
                <a:lnTo>
                  <a:pt x="7033609" y="0"/>
                </a:lnTo>
                <a:lnTo>
                  <a:pt x="7033609" y="5547759"/>
                </a:lnTo>
                <a:lnTo>
                  <a:pt x="0" y="554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0" y="2328970"/>
            <a:ext cx="10542059" cy="5859980"/>
            <a:chOff x="0" y="0"/>
            <a:chExt cx="2776509" cy="1543369"/>
          </a:xfrm>
        </p:grpSpPr>
        <p:sp>
          <p:nvSpPr>
            <p:cNvPr name="Freeform 8" id="8"/>
            <p:cNvSpPr/>
            <p:nvPr/>
          </p:nvSpPr>
          <p:spPr>
            <a:xfrm flipH="false" flipV="false" rot="0">
              <a:off x="0" y="0"/>
              <a:ext cx="2776509" cy="1543369"/>
            </a:xfrm>
            <a:custGeom>
              <a:avLst/>
              <a:gdLst/>
              <a:ahLst/>
              <a:cxnLst/>
              <a:rect r="r" b="b" t="t" l="l"/>
              <a:pathLst>
                <a:path h="1543369" w="2776509">
                  <a:moveTo>
                    <a:pt x="0" y="0"/>
                  </a:moveTo>
                  <a:lnTo>
                    <a:pt x="2776509" y="0"/>
                  </a:lnTo>
                  <a:lnTo>
                    <a:pt x="2776509" y="1543369"/>
                  </a:lnTo>
                  <a:lnTo>
                    <a:pt x="0" y="1543369"/>
                  </a:lnTo>
                  <a:close/>
                </a:path>
              </a:pathLst>
            </a:custGeom>
            <a:gradFill rotWithShape="true">
              <a:gsLst>
                <a:gs pos="0">
                  <a:srgbClr val="C7D7F3">
                    <a:alpha val="100000"/>
                  </a:srgbClr>
                </a:gs>
                <a:gs pos="100000">
                  <a:srgbClr val="C7D7F3">
                    <a:alpha val="0"/>
                  </a:srgbClr>
                </a:gs>
              </a:gsLst>
              <a:lin ang="0"/>
            </a:gradFill>
            <a:ln cap="sq">
              <a:noFill/>
              <a:prstDash val="solid"/>
              <a:miter/>
            </a:ln>
          </p:spPr>
        </p:sp>
        <p:sp>
          <p:nvSpPr>
            <p:cNvPr name="TextBox 9" id="9"/>
            <p:cNvSpPr txBox="true"/>
            <p:nvPr/>
          </p:nvSpPr>
          <p:spPr>
            <a:xfrm>
              <a:off x="0" y="-57150"/>
              <a:ext cx="2776509" cy="160051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14350" y="3351438"/>
            <a:ext cx="9513359" cy="3605494"/>
          </a:xfrm>
          <a:prstGeom prst="rect">
            <a:avLst/>
          </a:prstGeom>
        </p:spPr>
        <p:txBody>
          <a:bodyPr anchor="t" rtlCol="false" tIns="0" lIns="0" bIns="0" rIns="0">
            <a:spAutoFit/>
          </a:bodyPr>
          <a:lstStyle/>
          <a:p>
            <a:pPr algn="l">
              <a:lnSpc>
                <a:spcPts val="14419"/>
              </a:lnSpc>
            </a:pPr>
            <a:r>
              <a:rPr lang="en-US" b="true" sz="10299">
                <a:solidFill>
                  <a:srgbClr val="428DFF"/>
                </a:solidFill>
                <a:latin typeface="Roboto Condensed Bold"/>
                <a:ea typeface="Roboto Condensed Bold"/>
                <a:cs typeface="Roboto Condensed Bold"/>
                <a:sym typeface="Roboto Condensed Bold"/>
              </a:rPr>
              <a:t>NGUYỄN NGỌC PHƯƠNG THÙY</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6652260"/>
          </a:xfrm>
          <a:custGeom>
            <a:avLst/>
            <a:gdLst/>
            <a:ahLst/>
            <a:cxnLst/>
            <a:rect r="r" b="b" t="t" l="l"/>
            <a:pathLst>
              <a:path h="6652260" w="18288000">
                <a:moveTo>
                  <a:pt x="0" y="0"/>
                </a:moveTo>
                <a:lnTo>
                  <a:pt x="18288000" y="0"/>
                </a:lnTo>
                <a:lnTo>
                  <a:pt x="18288000" y="6652260"/>
                </a:lnTo>
                <a:lnTo>
                  <a:pt x="0" y="6652260"/>
                </a:lnTo>
                <a:lnTo>
                  <a:pt x="0" y="0"/>
                </a:lnTo>
                <a:close/>
              </a:path>
            </a:pathLst>
          </a:custGeom>
          <a:blipFill>
            <a:blip r:embed="rId2"/>
            <a:stretch>
              <a:fillRect l="0" t="0" r="0" b="0"/>
            </a:stretch>
          </a:blipFill>
        </p:spPr>
      </p:sp>
    </p:spTree>
  </p:cSld>
  <p:clrMapOvr>
    <a:masterClrMapping/>
  </p:clrMapOvr>
  <p:transition spd="fast">
    <p:wipe dir="u"/>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8641080"/>
          </a:xfrm>
          <a:custGeom>
            <a:avLst/>
            <a:gdLst/>
            <a:ahLst/>
            <a:cxnLst/>
            <a:rect r="r" b="b" t="t" l="l"/>
            <a:pathLst>
              <a:path h="8641080" w="18288000">
                <a:moveTo>
                  <a:pt x="0" y="0"/>
                </a:moveTo>
                <a:lnTo>
                  <a:pt x="18288000" y="0"/>
                </a:lnTo>
                <a:lnTo>
                  <a:pt x="18288000" y="8641080"/>
                </a:lnTo>
                <a:lnTo>
                  <a:pt x="0" y="8641080"/>
                </a:lnTo>
                <a:lnTo>
                  <a:pt x="0" y="0"/>
                </a:lnTo>
                <a:close/>
              </a:path>
            </a:pathLst>
          </a:custGeom>
          <a:blipFill>
            <a:blip r:embed="rId2"/>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0522693" cy="10287000"/>
          </a:xfrm>
          <a:custGeom>
            <a:avLst/>
            <a:gdLst/>
            <a:ahLst/>
            <a:cxnLst/>
            <a:rect r="r" b="b" t="t" l="l"/>
            <a:pathLst>
              <a:path h="10287000" w="20522693">
                <a:moveTo>
                  <a:pt x="0" y="0"/>
                </a:moveTo>
                <a:lnTo>
                  <a:pt x="20522693" y="0"/>
                </a:lnTo>
                <a:lnTo>
                  <a:pt x="20522693" y="10287000"/>
                </a:lnTo>
                <a:lnTo>
                  <a:pt x="0" y="10287000"/>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8615" y="3307946"/>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12097" r="0" b="-12097"/>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692703" y="3664264"/>
            <a:ext cx="7171058" cy="3254226"/>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XÂY DỰNG MÔ HÌNH ER </a:t>
            </a:r>
          </a:p>
        </p:txBody>
      </p:sp>
      <p:sp>
        <p:nvSpPr>
          <p:cNvPr name="Freeform 15" id="15"/>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4249674" y="1365919"/>
            <a:ext cx="3009626" cy="424560"/>
          </a:xfrm>
          <a:prstGeom prst="rect">
            <a:avLst/>
          </a:prstGeom>
        </p:spPr>
        <p:txBody>
          <a:bodyPr anchor="t" rtlCol="false" tIns="0" lIns="0" bIns="0" rIns="0">
            <a:spAutoFit/>
          </a:bodyPr>
          <a:lstStyle/>
          <a:p>
            <a:pPr algn="l">
              <a:lnSpc>
                <a:spcPts val="3302"/>
              </a:lnSpc>
            </a:pPr>
            <a:r>
              <a:rPr lang="en-US" sz="2600">
                <a:solidFill>
                  <a:srgbClr val="FFFFFF"/>
                </a:solidFill>
                <a:latin typeface="Noto Sans"/>
                <a:ea typeface="Noto Sans"/>
                <a:cs typeface="Noto Sans"/>
                <a:sym typeface="Noto Sans"/>
              </a:rPr>
              <a:t>NHÓM 12</a:t>
            </a:r>
          </a:p>
        </p:txBody>
      </p:sp>
      <p:sp>
        <p:nvSpPr>
          <p:cNvPr name="Freeform 17" id="17"/>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14867" y="2436835"/>
            <a:ext cx="2544433" cy="2544433"/>
          </a:xfrm>
          <a:custGeom>
            <a:avLst/>
            <a:gdLst/>
            <a:ahLst/>
            <a:cxnLst/>
            <a:rect r="r" b="b" t="t" l="l"/>
            <a:pathLst>
              <a:path h="2544433" w="2544433">
                <a:moveTo>
                  <a:pt x="0" y="0"/>
                </a:moveTo>
                <a:lnTo>
                  <a:pt x="2544433" y="0"/>
                </a:lnTo>
                <a:lnTo>
                  <a:pt x="2544433"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23691" y="4333073"/>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12097" r="0" b="-12097"/>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901205" y="1592487"/>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792579" y="3909076"/>
            <a:ext cx="9615432" cy="3254190"/>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CHUẨN HÓA DỮ LIỆU CÁ NHÂN</a:t>
            </a:r>
          </a:p>
        </p:txBody>
      </p:sp>
      <p:sp>
        <p:nvSpPr>
          <p:cNvPr name="TextBox 17" id="17"/>
          <p:cNvSpPr txBox="true"/>
          <p:nvPr/>
        </p:nvSpPr>
        <p:spPr>
          <a:xfrm rot="0">
            <a:off x="14249674" y="1365919"/>
            <a:ext cx="3009626" cy="424560"/>
          </a:xfrm>
          <a:prstGeom prst="rect">
            <a:avLst/>
          </a:prstGeom>
        </p:spPr>
        <p:txBody>
          <a:bodyPr anchor="t" rtlCol="false" tIns="0" lIns="0" bIns="0" rIns="0">
            <a:spAutoFit/>
          </a:bodyPr>
          <a:lstStyle/>
          <a:p>
            <a:pPr algn="l">
              <a:lnSpc>
                <a:spcPts val="3302"/>
              </a:lnSpc>
            </a:pPr>
            <a:r>
              <a:rPr lang="en-US" sz="2600">
                <a:solidFill>
                  <a:srgbClr val="FFFFFF"/>
                </a:solidFill>
                <a:latin typeface="Noto Sans"/>
                <a:ea typeface="Noto Sans"/>
                <a:cs typeface="Noto Sans"/>
                <a:sym typeface="Noto Sans"/>
              </a:rPr>
              <a:t>NHÓM 12</a:t>
            </a:r>
          </a:p>
        </p:txBody>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805106" y="1863561"/>
            <a:ext cx="21369809" cy="6510657"/>
          </a:xfrm>
          <a:prstGeom prst="rect">
            <a:avLst/>
          </a:prstGeom>
        </p:spPr>
        <p:txBody>
          <a:bodyPr anchor="t" rtlCol="false" tIns="0" lIns="0" bIns="0" rIns="0">
            <a:spAutoFit/>
          </a:bodyPr>
          <a:lstStyle/>
          <a:p>
            <a:pPr algn="l">
              <a:lnSpc>
                <a:spcPts val="7487"/>
              </a:lnSpc>
            </a:pPr>
            <a:r>
              <a:rPr lang="en-US" sz="3899" spc="432" b="true">
                <a:solidFill>
                  <a:srgbClr val="000000"/>
                </a:solidFill>
                <a:latin typeface="Noto Sans Bold"/>
                <a:ea typeface="Noto Sans Bold"/>
                <a:cs typeface="Noto Sans Bold"/>
                <a:sym typeface="Noto Sans Bold"/>
              </a:rPr>
              <a:t> 1/ </a:t>
            </a:r>
            <a:r>
              <a:rPr lang="en-US" sz="3899" spc="432">
                <a:solidFill>
                  <a:srgbClr val="000000"/>
                </a:solidFill>
                <a:latin typeface="Noto Sans"/>
                <a:ea typeface="Noto Sans"/>
                <a:cs typeface="Noto Sans"/>
                <a:sym typeface="Noto Sans"/>
              </a:rPr>
              <a:t>Cho lược đồ CSDL</a:t>
            </a:r>
            <a:r>
              <a:rPr lang="en-US" sz="3899" spc="432">
                <a:solidFill>
                  <a:srgbClr val="000000"/>
                </a:solidFill>
                <a:latin typeface="Noto Sans"/>
                <a:ea typeface="Noto Sans"/>
                <a:cs typeface="Noto Sans"/>
                <a:sym typeface="Noto Sans"/>
              </a:rPr>
              <a:t> </a:t>
            </a:r>
          </a:p>
          <a:p>
            <a:pPr algn="l">
              <a:lnSpc>
                <a:spcPts val="7487"/>
              </a:lnSpc>
            </a:pPr>
            <a:r>
              <a:rPr lang="en-US" sz="3899" spc="432">
                <a:solidFill>
                  <a:srgbClr val="000000"/>
                </a:solidFill>
                <a:latin typeface="Noto Sans"/>
                <a:ea typeface="Noto Sans"/>
                <a:cs typeface="Noto Sans"/>
                <a:sym typeface="Noto Sans"/>
              </a:rPr>
              <a:t>Q(TENTAU,LOAITAU,MACHUYEN,LUONGHANG,BENCANG,NGAY) </a:t>
            </a:r>
          </a:p>
          <a:p>
            <a:pPr algn="l">
              <a:lnSpc>
                <a:spcPts val="7487"/>
              </a:lnSpc>
            </a:pPr>
            <a:r>
              <a:rPr lang="en-US" sz="3899" spc="432">
                <a:solidFill>
                  <a:srgbClr val="000000"/>
                </a:solidFill>
                <a:latin typeface="Noto Sans"/>
                <a:ea typeface="Noto Sans"/>
                <a:cs typeface="Noto Sans"/>
                <a:sym typeface="Noto Sans"/>
              </a:rPr>
              <a:t>F={TENTAU → LOAITAU </a:t>
            </a:r>
          </a:p>
          <a:p>
            <a:pPr algn="l">
              <a:lnSpc>
                <a:spcPts val="7487"/>
              </a:lnSpc>
            </a:pPr>
            <a:r>
              <a:rPr lang="en-US" sz="3899" spc="432">
                <a:solidFill>
                  <a:srgbClr val="000000"/>
                </a:solidFill>
                <a:latin typeface="Noto Sans"/>
                <a:ea typeface="Noto Sans"/>
                <a:cs typeface="Noto Sans"/>
                <a:sym typeface="Noto Sans"/>
              </a:rPr>
              <a:t>MACHUYEN → TENTAU, LUONGHANG </a:t>
            </a:r>
          </a:p>
          <a:p>
            <a:pPr algn="l">
              <a:lnSpc>
                <a:spcPts val="7487"/>
              </a:lnSpc>
            </a:pPr>
            <a:r>
              <a:rPr lang="en-US" sz="3899" spc="432">
                <a:solidFill>
                  <a:srgbClr val="000000"/>
                </a:solidFill>
                <a:latin typeface="Noto Sans"/>
                <a:ea typeface="Noto Sans"/>
                <a:cs typeface="Noto Sans"/>
                <a:sym typeface="Noto Sans"/>
              </a:rPr>
              <a:t>TENTAU,NGAY → BENCANG, MACHUYEN} </a:t>
            </a:r>
          </a:p>
          <a:p>
            <a:pPr algn="l">
              <a:lnSpc>
                <a:spcPts val="7487"/>
              </a:lnSpc>
            </a:pPr>
            <a:r>
              <a:rPr lang="en-US" sz="3899" spc="432">
                <a:solidFill>
                  <a:srgbClr val="000000"/>
                </a:solidFill>
                <a:latin typeface="Noto Sans"/>
                <a:ea typeface="Noto Sans"/>
                <a:cs typeface="Noto Sans"/>
                <a:sym typeface="Noto Sans"/>
              </a:rPr>
              <a:t>a) Hãy tìm tập phủ tối thiểu của F </a:t>
            </a:r>
          </a:p>
          <a:p>
            <a:pPr algn="l">
              <a:lnSpc>
                <a:spcPts val="7487"/>
              </a:lnSpc>
            </a:pPr>
            <a:r>
              <a:rPr lang="en-US" sz="3899" spc="432">
                <a:solidFill>
                  <a:srgbClr val="000000"/>
                </a:solidFill>
                <a:latin typeface="Noto Sans"/>
                <a:ea typeface="Noto Sans"/>
                <a:cs typeface="Noto Sans"/>
                <a:sym typeface="Noto Sans"/>
              </a:rPr>
              <a:t>b) Tìm tất cả các khóa của Q</a:t>
            </a:r>
          </a:p>
        </p:txBody>
      </p:sp>
    </p:spTree>
  </p:cSld>
  <p:clrMapOvr>
    <a:masterClrMapping/>
  </p:clrMapOvr>
  <p:transition spd="fast">
    <p:wipe dir="l"/>
  </p:transition>
</p:sld>
</file>

<file path=ppt/slides/slide5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1274714" y="-312271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783348" y="-174302"/>
            <a:ext cx="15056943" cy="10461302"/>
          </a:xfrm>
          <a:prstGeom prst="rect">
            <a:avLst/>
          </a:prstGeom>
        </p:spPr>
        <p:txBody>
          <a:bodyPr anchor="t" rtlCol="false" tIns="0" lIns="0" bIns="0" rIns="0">
            <a:spAutoFit/>
          </a:bodyPr>
          <a:lstStyle/>
          <a:p>
            <a:pPr algn="l">
              <a:lnSpc>
                <a:spcPts val="5237"/>
              </a:lnSpc>
            </a:pPr>
            <a:r>
              <a:rPr lang="en-US" b="true" sz="2699">
                <a:solidFill>
                  <a:srgbClr val="000000"/>
                </a:solidFill>
                <a:latin typeface="Noto Sans Bold"/>
                <a:ea typeface="Noto Sans Bold"/>
                <a:cs typeface="Noto Sans Bold"/>
                <a:sym typeface="Noto Sans Bold"/>
              </a:rPr>
              <a:t>a) Hãy tìm tập phủ tối thiểu của F</a:t>
            </a:r>
          </a:p>
          <a:p>
            <a:pPr algn="l">
              <a:lnSpc>
                <a:spcPts val="5237"/>
              </a:lnSpc>
            </a:pPr>
            <a:r>
              <a:rPr lang="en-US" b="true" sz="2699">
                <a:solidFill>
                  <a:srgbClr val="F31711"/>
                </a:solidFill>
                <a:latin typeface="Noto Sans Bold"/>
                <a:ea typeface="Noto Sans Bold"/>
                <a:cs typeface="Noto Sans Bold"/>
                <a:sym typeface="Noto Sans Bold"/>
              </a:rPr>
              <a:t>Bước 1: Phân rã vế phải của PTH</a:t>
            </a:r>
          </a:p>
          <a:p>
            <a:pPr algn="l">
              <a:lnSpc>
                <a:spcPts val="5237"/>
              </a:lnSpc>
            </a:pPr>
            <a:r>
              <a:rPr lang="en-US" sz="2699">
                <a:solidFill>
                  <a:srgbClr val="000000"/>
                </a:solidFill>
                <a:latin typeface="Noto Sans"/>
                <a:ea typeface="Noto Sans"/>
                <a:cs typeface="Noto Sans"/>
                <a:sym typeface="Noto Sans"/>
              </a:rPr>
              <a:t>F1 = {TENTAU → LOAITAU;</a:t>
            </a:r>
          </a:p>
          <a:p>
            <a:pPr algn="l">
              <a:lnSpc>
                <a:spcPts val="5237"/>
              </a:lnSpc>
            </a:pPr>
            <a:r>
              <a:rPr lang="en-US" sz="2699">
                <a:solidFill>
                  <a:srgbClr val="000000"/>
                </a:solidFill>
                <a:latin typeface="Noto Sans"/>
                <a:ea typeface="Noto Sans"/>
                <a:cs typeface="Noto Sans"/>
                <a:sym typeface="Noto Sans"/>
              </a:rPr>
              <a:t>MACHUYEN → TENTAU;</a:t>
            </a:r>
          </a:p>
          <a:p>
            <a:pPr algn="l">
              <a:lnSpc>
                <a:spcPts val="5237"/>
              </a:lnSpc>
            </a:pPr>
            <a:r>
              <a:rPr lang="en-US" sz="2699">
                <a:solidFill>
                  <a:srgbClr val="000000"/>
                </a:solidFill>
                <a:latin typeface="Noto Sans"/>
                <a:ea typeface="Noto Sans"/>
                <a:cs typeface="Noto Sans"/>
                <a:sym typeface="Noto Sans"/>
              </a:rPr>
              <a:t>MACHUYEN → LUONGHANG;</a:t>
            </a:r>
          </a:p>
          <a:p>
            <a:pPr algn="l">
              <a:lnSpc>
                <a:spcPts val="5237"/>
              </a:lnSpc>
            </a:pPr>
            <a:r>
              <a:rPr lang="en-US" sz="2699">
                <a:solidFill>
                  <a:srgbClr val="000000"/>
                </a:solidFill>
                <a:latin typeface="Noto Sans"/>
                <a:ea typeface="Noto Sans"/>
                <a:cs typeface="Noto Sans"/>
                <a:sym typeface="Noto Sans"/>
              </a:rPr>
              <a:t>TENTAU, NGAY → BENCANG;</a:t>
            </a:r>
          </a:p>
          <a:p>
            <a:pPr algn="l">
              <a:lnSpc>
                <a:spcPts val="5237"/>
              </a:lnSpc>
            </a:pPr>
            <a:r>
              <a:rPr lang="en-US" sz="2699">
                <a:solidFill>
                  <a:srgbClr val="000000"/>
                </a:solidFill>
                <a:latin typeface="Noto Sans"/>
                <a:ea typeface="Noto Sans"/>
                <a:cs typeface="Noto Sans"/>
                <a:sym typeface="Noto Sans"/>
              </a:rPr>
              <a:t>TENTAU, NGAY → MACHUYEN}</a:t>
            </a:r>
          </a:p>
          <a:p>
            <a:pPr algn="l">
              <a:lnSpc>
                <a:spcPts val="5237"/>
              </a:lnSpc>
            </a:pPr>
            <a:r>
              <a:rPr lang="en-US" b="true" sz="2699">
                <a:solidFill>
                  <a:srgbClr val="F31711"/>
                </a:solidFill>
                <a:latin typeface="Noto Sans Bold"/>
                <a:ea typeface="Noto Sans Bold"/>
                <a:cs typeface="Noto Sans Bold"/>
                <a:sym typeface="Noto Sans Bold"/>
              </a:rPr>
              <a:t>Bước 2: Loại bỏ vế trái dư thừa (Không xét phụ thuộc hàng mà vế trái có 1 thuộc tính)</a:t>
            </a:r>
          </a:p>
          <a:p>
            <a:pPr algn="l">
              <a:lnSpc>
                <a:spcPts val="5237"/>
              </a:lnSpc>
            </a:pPr>
            <a:r>
              <a:rPr lang="en-US" sz="2699">
                <a:solidFill>
                  <a:srgbClr val="000000"/>
                </a:solidFill>
                <a:latin typeface="Noto Sans"/>
                <a:ea typeface="Noto Sans"/>
                <a:cs typeface="Noto Sans"/>
                <a:sym typeface="Noto Sans"/>
              </a:rPr>
              <a:t>Xét TENTAU,NGAY =&gt; BENCANG</a:t>
            </a:r>
          </a:p>
          <a:p>
            <a:pPr algn="l">
              <a:lnSpc>
                <a:spcPts val="5237"/>
              </a:lnSpc>
            </a:pPr>
            <a:r>
              <a:rPr lang="en-US" sz="2699">
                <a:solidFill>
                  <a:srgbClr val="000000"/>
                </a:solidFill>
                <a:latin typeface="Noto Sans"/>
                <a:ea typeface="Noto Sans"/>
                <a:cs typeface="Noto Sans"/>
                <a:sym typeface="Noto Sans"/>
              </a:rPr>
              <a:t>NGAY không dư thừa vì TENTAU+= {TENTAU,LOAITAU}</a:t>
            </a:r>
          </a:p>
          <a:p>
            <a:pPr algn="l">
              <a:lnSpc>
                <a:spcPts val="5237"/>
              </a:lnSpc>
            </a:pPr>
            <a:r>
              <a:rPr lang="en-US" sz="2699">
                <a:solidFill>
                  <a:srgbClr val="000000"/>
                </a:solidFill>
                <a:latin typeface="Noto Sans"/>
                <a:ea typeface="Noto Sans"/>
                <a:cs typeface="Noto Sans"/>
                <a:sym typeface="Noto Sans"/>
              </a:rPr>
              <a:t>TENTAU không dư thừa vì NGAY+={NGAY} </a:t>
            </a:r>
          </a:p>
          <a:p>
            <a:pPr algn="l">
              <a:lnSpc>
                <a:spcPts val="5237"/>
              </a:lnSpc>
            </a:pPr>
            <a:r>
              <a:rPr lang="en-US" sz="2699">
                <a:solidFill>
                  <a:srgbClr val="000000"/>
                </a:solidFill>
                <a:latin typeface="Noto Sans"/>
                <a:ea typeface="Noto Sans"/>
                <a:cs typeface="Noto Sans"/>
                <a:sym typeface="Noto Sans"/>
              </a:rPr>
              <a:t>TENTAU,NGAY =&gt; BENCANG không dư thừa </a:t>
            </a:r>
          </a:p>
          <a:p>
            <a:pPr algn="l">
              <a:lnSpc>
                <a:spcPts val="5237"/>
              </a:lnSpc>
            </a:pPr>
            <a:r>
              <a:rPr lang="en-US" sz="2699">
                <a:solidFill>
                  <a:srgbClr val="000000"/>
                </a:solidFill>
                <a:latin typeface="Noto Sans"/>
                <a:ea typeface="Noto Sans"/>
                <a:cs typeface="Noto Sans"/>
                <a:sym typeface="Noto Sans"/>
              </a:rPr>
              <a:t>Xét TENTAU,NGAY =&gt; MACHUYEN </a:t>
            </a:r>
          </a:p>
          <a:p>
            <a:pPr algn="l">
              <a:lnSpc>
                <a:spcPts val="5237"/>
              </a:lnSpc>
            </a:pPr>
            <a:r>
              <a:rPr lang="en-US" sz="2699">
                <a:solidFill>
                  <a:srgbClr val="000000"/>
                </a:solidFill>
                <a:latin typeface="Noto Sans"/>
                <a:ea typeface="Noto Sans"/>
                <a:cs typeface="Noto Sans"/>
                <a:sym typeface="Noto Sans"/>
              </a:rPr>
              <a:t>NGAY không dư thừa vì TENTAU+= {TENTAU,LOAITAU} </a:t>
            </a:r>
          </a:p>
          <a:p>
            <a:pPr algn="l">
              <a:lnSpc>
                <a:spcPts val="5237"/>
              </a:lnSpc>
            </a:pPr>
            <a:r>
              <a:rPr lang="en-US" sz="2699">
                <a:solidFill>
                  <a:srgbClr val="000000"/>
                </a:solidFill>
                <a:latin typeface="Noto Sans"/>
                <a:ea typeface="Noto Sans"/>
                <a:cs typeface="Noto Sans"/>
                <a:sym typeface="Noto Sans"/>
              </a:rPr>
              <a:t>TENTAU không dư thừa vì NGAY+={NGAY} </a:t>
            </a:r>
          </a:p>
          <a:p>
            <a:pPr algn="l">
              <a:lnSpc>
                <a:spcPts val="5237"/>
              </a:lnSpc>
            </a:pPr>
            <a:r>
              <a:rPr lang="en-US" sz="2699">
                <a:solidFill>
                  <a:srgbClr val="000000"/>
                </a:solidFill>
                <a:latin typeface="Noto Sans"/>
                <a:ea typeface="Noto Sans"/>
                <a:cs typeface="Noto Sans"/>
                <a:sym typeface="Noto Sans"/>
              </a:rPr>
              <a:t>TENTAU,NGAY=&gt;MACHUYEN =&gt; không dư thừa</a:t>
            </a:r>
          </a:p>
        </p:txBody>
      </p:sp>
    </p:spTree>
  </p:cSld>
  <p:clrMapOvr>
    <a:masterClrMapping/>
  </p:clrMapOvr>
  <p:transition spd="fast">
    <p:wipe dir="r"/>
  </p:transition>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369387" y="2801283"/>
            <a:ext cx="15213410" cy="4723042"/>
          </a:xfrm>
          <a:prstGeom prst="rect">
            <a:avLst/>
          </a:prstGeom>
        </p:spPr>
        <p:txBody>
          <a:bodyPr anchor="t" rtlCol="false" tIns="0" lIns="0" bIns="0" rIns="0">
            <a:spAutoFit/>
          </a:bodyPr>
          <a:lstStyle/>
          <a:p>
            <a:pPr algn="l">
              <a:lnSpc>
                <a:spcPts val="6368"/>
              </a:lnSpc>
            </a:pPr>
            <a:r>
              <a:rPr lang="en-US" b="true" sz="3299">
                <a:solidFill>
                  <a:srgbClr val="F31711"/>
                </a:solidFill>
                <a:latin typeface="Noto Sans Bold"/>
                <a:ea typeface="Noto Sans Bold"/>
                <a:cs typeface="Noto Sans Bold"/>
                <a:sym typeface="Noto Sans Bold"/>
              </a:rPr>
              <a:t>Bước 3: Lược bỏ PTH dư thừa (Không xét PTH có vế phải xuất hiện 1 lần)</a:t>
            </a:r>
          </a:p>
          <a:p>
            <a:pPr algn="l">
              <a:lnSpc>
                <a:spcPts val="6368"/>
              </a:lnSpc>
            </a:pPr>
            <a:r>
              <a:rPr lang="en-US" b="true" sz="3299">
                <a:solidFill>
                  <a:srgbClr val="000000"/>
                </a:solidFill>
                <a:latin typeface="Noto Sans Bold"/>
                <a:ea typeface="Noto Sans Bold"/>
                <a:cs typeface="Noto Sans Bold"/>
                <a:sym typeface="Noto Sans Bold"/>
              </a:rPr>
              <a:t>Kết luận: </a:t>
            </a:r>
            <a:r>
              <a:rPr lang="en-US" sz="3299">
                <a:solidFill>
                  <a:srgbClr val="000000"/>
                </a:solidFill>
                <a:latin typeface="Noto Sans"/>
                <a:ea typeface="Noto Sans"/>
                <a:cs typeface="Noto Sans"/>
                <a:sym typeface="Noto Sans"/>
              </a:rPr>
              <a:t>F tối thiểu là Ftt ={TENTAU→ LOAITAU;</a:t>
            </a:r>
          </a:p>
          <a:p>
            <a:pPr algn="l">
              <a:lnSpc>
                <a:spcPts val="6368"/>
              </a:lnSpc>
            </a:pPr>
            <a:r>
              <a:rPr lang="en-US" sz="3299">
                <a:solidFill>
                  <a:srgbClr val="000000"/>
                </a:solidFill>
                <a:latin typeface="Noto Sans"/>
                <a:ea typeface="Noto Sans"/>
                <a:cs typeface="Noto Sans"/>
                <a:sym typeface="Noto Sans"/>
              </a:rPr>
              <a:t>MACHUYEN→ TENTAU; </a:t>
            </a:r>
          </a:p>
          <a:p>
            <a:pPr algn="l">
              <a:lnSpc>
                <a:spcPts val="6368"/>
              </a:lnSpc>
            </a:pPr>
            <a:r>
              <a:rPr lang="en-US" sz="3299">
                <a:solidFill>
                  <a:srgbClr val="000000"/>
                </a:solidFill>
                <a:latin typeface="Noto Sans"/>
                <a:ea typeface="Noto Sans"/>
                <a:cs typeface="Noto Sans"/>
                <a:sym typeface="Noto Sans"/>
              </a:rPr>
              <a:t>MACHUYEN→ LUONGHANG; </a:t>
            </a:r>
          </a:p>
          <a:p>
            <a:pPr algn="l">
              <a:lnSpc>
                <a:spcPts val="6368"/>
              </a:lnSpc>
            </a:pPr>
            <a:r>
              <a:rPr lang="en-US" sz="3299">
                <a:solidFill>
                  <a:srgbClr val="000000"/>
                </a:solidFill>
                <a:latin typeface="Noto Sans"/>
                <a:ea typeface="Noto Sans"/>
                <a:cs typeface="Noto Sans"/>
                <a:sym typeface="Noto Sans"/>
              </a:rPr>
              <a:t>TENTAU,NGAY→ BENCANG;</a:t>
            </a:r>
          </a:p>
          <a:p>
            <a:pPr algn="l">
              <a:lnSpc>
                <a:spcPts val="6368"/>
              </a:lnSpc>
            </a:pPr>
            <a:r>
              <a:rPr lang="en-US" sz="3299">
                <a:solidFill>
                  <a:srgbClr val="000000"/>
                </a:solidFill>
                <a:latin typeface="Noto Sans"/>
                <a:ea typeface="Noto Sans"/>
                <a:cs typeface="Noto Sans"/>
                <a:sym typeface="Noto Sans"/>
              </a:rPr>
              <a:t>TENTAU,NGAY→ MACHUYEN}</a:t>
            </a:r>
          </a:p>
        </p:txBody>
      </p:sp>
    </p:spTree>
  </p:cSld>
  <p:clrMapOvr>
    <a:masterClrMapping/>
  </p:clrMapOvr>
  <p:transition spd="fast">
    <p:wipe dir="r"/>
  </p:transition>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007738" y="2103740"/>
            <a:ext cx="14272524" cy="7154560"/>
          </a:xfrm>
          <a:custGeom>
            <a:avLst/>
            <a:gdLst/>
            <a:ahLst/>
            <a:cxnLst/>
            <a:rect r="r" b="b" t="t" l="l"/>
            <a:pathLst>
              <a:path h="7154560" w="14272524">
                <a:moveTo>
                  <a:pt x="0" y="0"/>
                </a:moveTo>
                <a:lnTo>
                  <a:pt x="14272524" y="0"/>
                </a:lnTo>
                <a:lnTo>
                  <a:pt x="14272524" y="7154560"/>
                </a:lnTo>
                <a:lnTo>
                  <a:pt x="0" y="7154560"/>
                </a:lnTo>
                <a:lnTo>
                  <a:pt x="0" y="0"/>
                </a:lnTo>
                <a:close/>
              </a:path>
            </a:pathLst>
          </a:custGeom>
          <a:blipFill>
            <a:blip r:embed="rId2"/>
            <a:stretch>
              <a:fillRect l="0" t="0" r="0" b="0"/>
            </a:stretch>
          </a:blipFill>
        </p:spPr>
      </p:sp>
      <p:sp>
        <p:nvSpPr>
          <p:cNvPr name="TextBox 15" id="15"/>
          <p:cNvSpPr txBox="true"/>
          <p:nvPr/>
        </p:nvSpPr>
        <p:spPr>
          <a:xfrm rot="0">
            <a:off x="2711146" y="800100"/>
            <a:ext cx="5883384" cy="722722"/>
          </a:xfrm>
          <a:prstGeom prst="rect">
            <a:avLst/>
          </a:prstGeom>
        </p:spPr>
        <p:txBody>
          <a:bodyPr anchor="t" rtlCol="false" tIns="0" lIns="0" bIns="0" rIns="0">
            <a:spAutoFit/>
          </a:bodyPr>
          <a:lstStyle/>
          <a:p>
            <a:pPr algn="l">
              <a:lnSpc>
                <a:spcPts val="6368"/>
              </a:lnSpc>
            </a:pPr>
            <a:r>
              <a:rPr lang="en-US" sz="3299" b="true">
                <a:solidFill>
                  <a:srgbClr val="F31711"/>
                </a:solidFill>
                <a:latin typeface="Noto Sans Bold"/>
                <a:ea typeface="Noto Sans Bold"/>
                <a:cs typeface="Noto Sans Bold"/>
                <a:sym typeface="Noto Sans Bold"/>
              </a:rPr>
              <a:t>b) Tìm tất cả các khóa của Q</a:t>
            </a:r>
          </a:p>
        </p:txBody>
      </p:sp>
    </p:spTree>
  </p:cSld>
  <p:clrMapOvr>
    <a:masterClrMapping/>
  </p:clrMapOvr>
  <p:transition spd="fast">
    <p:wipe dir="l"/>
  </p:transition>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01541" y="3073336"/>
            <a:ext cx="17684918" cy="3854578"/>
          </a:xfrm>
          <a:prstGeom prst="rect">
            <a:avLst/>
          </a:prstGeom>
        </p:spPr>
        <p:txBody>
          <a:bodyPr anchor="t" rtlCol="false" tIns="0" lIns="0" bIns="0" rIns="0">
            <a:spAutoFit/>
          </a:bodyPr>
          <a:lstStyle/>
          <a:p>
            <a:pPr algn="l">
              <a:lnSpc>
                <a:spcPts val="8063"/>
              </a:lnSpc>
            </a:pPr>
            <a:r>
              <a:rPr lang="en-US" sz="4199" spc="466" b="true">
                <a:solidFill>
                  <a:srgbClr val="000000"/>
                </a:solidFill>
                <a:latin typeface="Noto Sans Bold"/>
                <a:ea typeface="Noto Sans Bold"/>
                <a:cs typeface="Noto Sans Bold"/>
                <a:sym typeface="Noto Sans Bold"/>
              </a:rPr>
              <a:t>2/ </a:t>
            </a:r>
            <a:r>
              <a:rPr lang="en-US" sz="4199" spc="466">
                <a:solidFill>
                  <a:srgbClr val="000000"/>
                </a:solidFill>
                <a:latin typeface="Noto Sans"/>
                <a:ea typeface="Noto Sans"/>
                <a:cs typeface="Noto Sans"/>
                <a:sym typeface="Noto Sans"/>
              </a:rPr>
              <a:t>Q(</a:t>
            </a:r>
            <a:r>
              <a:rPr lang="en-US" sz="4199" spc="466">
                <a:solidFill>
                  <a:srgbClr val="000000"/>
                </a:solidFill>
                <a:latin typeface="Noto Sans"/>
                <a:ea typeface="Noto Sans"/>
                <a:cs typeface="Noto Sans"/>
                <a:sym typeface="Noto Sans"/>
              </a:rPr>
              <a:t>A,B,C,D,E,G) </a:t>
            </a:r>
          </a:p>
          <a:p>
            <a:pPr algn="l">
              <a:lnSpc>
                <a:spcPts val="7103"/>
              </a:lnSpc>
            </a:pPr>
            <a:r>
              <a:rPr lang="en-US" sz="3699" spc="410">
                <a:solidFill>
                  <a:srgbClr val="000000"/>
                </a:solidFill>
                <a:latin typeface="Noto Sans"/>
                <a:ea typeface="Noto Sans"/>
                <a:cs typeface="Noto Sans"/>
                <a:sym typeface="Noto Sans"/>
              </a:rPr>
              <a:t>Cho F={AB→C;C→A;BC→D;ACD→B;D→EG;BE→C;CG→BD;CE → AG} </a:t>
            </a:r>
          </a:p>
          <a:p>
            <a:pPr algn="l">
              <a:lnSpc>
                <a:spcPts val="8063"/>
              </a:lnSpc>
            </a:pPr>
            <a:r>
              <a:rPr lang="en-US" sz="4199" spc="466">
                <a:solidFill>
                  <a:srgbClr val="000000"/>
                </a:solidFill>
                <a:latin typeface="Noto Sans"/>
                <a:ea typeface="Noto Sans"/>
                <a:cs typeface="Noto Sans"/>
                <a:sym typeface="Noto Sans"/>
              </a:rPr>
              <a:t>X={B,D}, X⁺=? </a:t>
            </a:r>
          </a:p>
          <a:p>
            <a:pPr algn="l">
              <a:lnSpc>
                <a:spcPts val="8063"/>
              </a:lnSpc>
            </a:pPr>
            <a:r>
              <a:rPr lang="en-US" sz="4199" spc="466">
                <a:solidFill>
                  <a:srgbClr val="000000"/>
                </a:solidFill>
                <a:latin typeface="Noto Sans"/>
                <a:ea typeface="Noto Sans"/>
                <a:cs typeface="Noto Sans"/>
                <a:sym typeface="Noto Sans"/>
              </a:rPr>
              <a:t>Y={C,G}, Y⁺=?</a:t>
            </a:r>
          </a:p>
        </p:txBody>
      </p:sp>
    </p:spTree>
  </p:cSld>
  <p:clrMapOvr>
    <a:masterClrMapping/>
  </p:clrMapOvr>
  <p:transition spd="fast">
    <p:wipe dir="l"/>
  </p:transition>
</p:sld>
</file>

<file path=ppt/slides/slide5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914494" y="1276675"/>
            <a:ext cx="7215277" cy="7874164"/>
          </a:xfrm>
          <a:prstGeom prst="rect">
            <a:avLst/>
          </a:prstGeom>
        </p:spPr>
        <p:txBody>
          <a:bodyPr anchor="t" rtlCol="false" tIns="0" lIns="0" bIns="0" rIns="0">
            <a:spAutoFit/>
          </a:bodyPr>
          <a:lstStyle/>
          <a:p>
            <a:pPr algn="l">
              <a:lnSpc>
                <a:spcPts val="6999"/>
              </a:lnSpc>
            </a:pPr>
            <a:r>
              <a:rPr lang="en-US" b="true" sz="3499">
                <a:solidFill>
                  <a:srgbClr val="F31711"/>
                </a:solidFill>
                <a:latin typeface="Noto Sans Bold"/>
                <a:ea typeface="Noto Sans Bold"/>
                <a:cs typeface="Noto Sans Bold"/>
                <a:sym typeface="Noto Sans Bold"/>
              </a:rPr>
              <a:t>a. Với X = {B, D}, X⁺ = ?</a:t>
            </a:r>
          </a:p>
          <a:p>
            <a:pPr algn="l">
              <a:lnSpc>
                <a:spcPts val="6999"/>
              </a:lnSpc>
            </a:pPr>
            <a:r>
              <a:rPr lang="en-US" sz="3499">
                <a:solidFill>
                  <a:srgbClr val="000000"/>
                </a:solidFill>
                <a:latin typeface="Noto Sans"/>
                <a:ea typeface="Noto Sans"/>
                <a:cs typeface="Noto Sans"/>
                <a:sym typeface="Noto Sans"/>
              </a:rPr>
              <a:t>X = {B, D}</a:t>
            </a:r>
          </a:p>
          <a:p>
            <a:pPr algn="l">
              <a:lnSpc>
                <a:spcPts val="6999"/>
              </a:lnSpc>
            </a:pPr>
            <a:r>
              <a:rPr lang="en-US" sz="3499">
                <a:solidFill>
                  <a:srgbClr val="000000"/>
                </a:solidFill>
                <a:latin typeface="Noto Sans"/>
                <a:ea typeface="Noto Sans"/>
                <a:cs typeface="Noto Sans"/>
                <a:sym typeface="Noto Sans"/>
              </a:rPr>
              <a:t>D → EG =&gt; thêm E, G ⇒ {B, D, E, G}</a:t>
            </a:r>
          </a:p>
          <a:p>
            <a:pPr algn="l">
              <a:lnSpc>
                <a:spcPts val="6999"/>
              </a:lnSpc>
            </a:pPr>
            <a:r>
              <a:rPr lang="en-US" sz="3499">
                <a:solidFill>
                  <a:srgbClr val="000000"/>
                </a:solidFill>
                <a:latin typeface="Noto Sans"/>
                <a:ea typeface="Noto Sans"/>
                <a:cs typeface="Noto Sans"/>
                <a:sym typeface="Noto Sans"/>
              </a:rPr>
              <a:t>BE → C ⇒ thêm C</a:t>
            </a:r>
          </a:p>
          <a:p>
            <a:pPr algn="l">
              <a:lnSpc>
                <a:spcPts val="6999"/>
              </a:lnSpc>
            </a:pPr>
            <a:r>
              <a:rPr lang="en-US" sz="3499">
                <a:solidFill>
                  <a:srgbClr val="000000"/>
                </a:solidFill>
                <a:latin typeface="Noto Sans"/>
                <a:ea typeface="Noto Sans"/>
                <a:cs typeface="Noto Sans"/>
                <a:sym typeface="Noto Sans"/>
              </a:rPr>
              <a:t>C → A ⇒ thêm A</a:t>
            </a:r>
          </a:p>
          <a:p>
            <a:pPr algn="l">
              <a:lnSpc>
                <a:spcPts val="6999"/>
              </a:lnSpc>
            </a:pPr>
            <a:r>
              <a:rPr lang="en-US" sz="3499">
                <a:solidFill>
                  <a:srgbClr val="000000"/>
                </a:solidFill>
                <a:latin typeface="Noto Sans"/>
                <a:ea typeface="Noto Sans"/>
                <a:cs typeface="Noto Sans"/>
                <a:sym typeface="Noto Sans"/>
              </a:rPr>
              <a:t>CG → BD ⇒ đã có B, D</a:t>
            </a:r>
          </a:p>
          <a:p>
            <a:pPr algn="l">
              <a:lnSpc>
                <a:spcPts val="6999"/>
              </a:lnSpc>
            </a:pPr>
            <a:r>
              <a:rPr lang="en-US" sz="3499">
                <a:solidFill>
                  <a:srgbClr val="000000"/>
                </a:solidFill>
                <a:latin typeface="Noto Sans"/>
                <a:ea typeface="Noto Sans"/>
                <a:cs typeface="Noto Sans"/>
                <a:sym typeface="Noto Sans"/>
              </a:rPr>
              <a:t>AB → C ⇒ có A, B rồi, đủ</a:t>
            </a:r>
          </a:p>
          <a:p>
            <a:pPr algn="l">
              <a:lnSpc>
                <a:spcPts val="6999"/>
              </a:lnSpc>
            </a:pPr>
            <a:r>
              <a:rPr lang="en-US" sz="3499">
                <a:solidFill>
                  <a:srgbClr val="000000"/>
                </a:solidFill>
                <a:latin typeface="Noto Sans"/>
                <a:ea typeface="Noto Sans"/>
                <a:cs typeface="Noto Sans"/>
                <a:sym typeface="Noto Sans"/>
              </a:rPr>
              <a:t>X⁺ = {A, B, C, D, E, G}</a:t>
            </a:r>
          </a:p>
          <a:p>
            <a:pPr algn="l">
              <a:lnSpc>
                <a:spcPts val="6999"/>
              </a:lnSpc>
            </a:pPr>
            <a:r>
              <a:rPr lang="en-US" sz="3499">
                <a:solidFill>
                  <a:srgbClr val="F31711"/>
                </a:solidFill>
                <a:latin typeface="Noto Sans"/>
                <a:ea typeface="Noto Sans"/>
                <a:cs typeface="Noto Sans"/>
                <a:sym typeface="Noto Sans"/>
              </a:rPr>
              <a:t>= &gt; X⁺ = {A, B, C, D, E, G}</a:t>
            </a:r>
          </a:p>
        </p:txBody>
      </p:sp>
      <p:sp>
        <p:nvSpPr>
          <p:cNvPr name="TextBox 15" id="15"/>
          <p:cNvSpPr txBox="true"/>
          <p:nvPr/>
        </p:nvSpPr>
        <p:spPr>
          <a:xfrm rot="0">
            <a:off x="10641429" y="1276350"/>
            <a:ext cx="5797802" cy="7874164"/>
          </a:xfrm>
          <a:prstGeom prst="rect">
            <a:avLst/>
          </a:prstGeom>
        </p:spPr>
        <p:txBody>
          <a:bodyPr anchor="t" rtlCol="false" tIns="0" lIns="0" bIns="0" rIns="0">
            <a:spAutoFit/>
          </a:bodyPr>
          <a:lstStyle/>
          <a:p>
            <a:pPr algn="l">
              <a:lnSpc>
                <a:spcPts val="6999"/>
              </a:lnSpc>
            </a:pPr>
            <a:r>
              <a:rPr lang="en-US" b="true" sz="3499">
                <a:solidFill>
                  <a:srgbClr val="F31711"/>
                </a:solidFill>
                <a:latin typeface="Noto Sans Bold"/>
                <a:ea typeface="Noto Sans Bold"/>
                <a:cs typeface="Noto Sans Bold"/>
                <a:sym typeface="Noto Sans Bold"/>
              </a:rPr>
              <a:t>b. Với Y = {C, G}, Y⁺ = ?</a:t>
            </a:r>
          </a:p>
          <a:p>
            <a:pPr algn="l">
              <a:lnSpc>
                <a:spcPts val="6999"/>
              </a:lnSpc>
            </a:pPr>
            <a:r>
              <a:rPr lang="en-US" sz="3499">
                <a:solidFill>
                  <a:srgbClr val="000000"/>
                </a:solidFill>
                <a:latin typeface="Noto Sans"/>
                <a:ea typeface="Noto Sans"/>
                <a:cs typeface="Noto Sans"/>
                <a:sym typeface="Noto Sans"/>
              </a:rPr>
              <a:t>Y = {C, G}</a:t>
            </a:r>
          </a:p>
          <a:p>
            <a:pPr algn="l">
              <a:lnSpc>
                <a:spcPts val="6999"/>
              </a:lnSpc>
            </a:pPr>
            <a:r>
              <a:rPr lang="en-US" sz="3499">
                <a:solidFill>
                  <a:srgbClr val="000000"/>
                </a:solidFill>
                <a:latin typeface="Noto Sans"/>
                <a:ea typeface="Noto Sans"/>
                <a:cs typeface="Noto Sans"/>
                <a:sym typeface="Noto Sans"/>
              </a:rPr>
              <a:t>CG → BD ⇒ thêm B, D</a:t>
            </a:r>
          </a:p>
          <a:p>
            <a:pPr algn="l">
              <a:lnSpc>
                <a:spcPts val="6999"/>
              </a:lnSpc>
            </a:pPr>
            <a:r>
              <a:rPr lang="en-US" sz="3499">
                <a:solidFill>
                  <a:srgbClr val="000000"/>
                </a:solidFill>
                <a:latin typeface="Noto Sans"/>
                <a:ea typeface="Noto Sans"/>
                <a:cs typeface="Noto Sans"/>
                <a:sym typeface="Noto Sans"/>
              </a:rPr>
              <a:t>D → EG ⇒ thêm E, G</a:t>
            </a:r>
          </a:p>
          <a:p>
            <a:pPr algn="l">
              <a:lnSpc>
                <a:spcPts val="6999"/>
              </a:lnSpc>
            </a:pPr>
            <a:r>
              <a:rPr lang="en-US" sz="3499">
                <a:solidFill>
                  <a:srgbClr val="000000"/>
                </a:solidFill>
                <a:latin typeface="Noto Sans"/>
                <a:ea typeface="Noto Sans"/>
                <a:cs typeface="Noto Sans"/>
                <a:sym typeface="Noto Sans"/>
              </a:rPr>
              <a:t>C → A ⇒ thêm A</a:t>
            </a:r>
          </a:p>
          <a:p>
            <a:pPr algn="l">
              <a:lnSpc>
                <a:spcPts val="6999"/>
              </a:lnSpc>
            </a:pPr>
            <a:r>
              <a:rPr lang="en-US" sz="3499">
                <a:solidFill>
                  <a:srgbClr val="000000"/>
                </a:solidFill>
                <a:latin typeface="Noto Sans"/>
                <a:ea typeface="Noto Sans"/>
                <a:cs typeface="Noto Sans"/>
                <a:sym typeface="Noto Sans"/>
              </a:rPr>
              <a:t>BE → C ⇒ đã có B, E</a:t>
            </a:r>
          </a:p>
          <a:p>
            <a:pPr algn="l">
              <a:lnSpc>
                <a:spcPts val="6999"/>
              </a:lnSpc>
            </a:pPr>
            <a:r>
              <a:rPr lang="en-US" sz="3499">
                <a:solidFill>
                  <a:srgbClr val="000000"/>
                </a:solidFill>
                <a:latin typeface="Noto Sans"/>
                <a:ea typeface="Noto Sans"/>
                <a:cs typeface="Noto Sans"/>
                <a:sym typeface="Noto Sans"/>
              </a:rPr>
              <a:t>CE → AG ⇒ A đã có, G đã có</a:t>
            </a:r>
          </a:p>
          <a:p>
            <a:pPr algn="l">
              <a:lnSpc>
                <a:spcPts val="6999"/>
              </a:lnSpc>
            </a:pPr>
            <a:r>
              <a:rPr lang="en-US" sz="3499">
                <a:solidFill>
                  <a:srgbClr val="000000"/>
                </a:solidFill>
                <a:latin typeface="Noto Sans"/>
                <a:ea typeface="Noto Sans"/>
                <a:cs typeface="Noto Sans"/>
                <a:sym typeface="Noto Sans"/>
              </a:rPr>
              <a:t> Y⁺ = {A, B, C, D, E, G}</a:t>
            </a:r>
          </a:p>
          <a:p>
            <a:pPr algn="l">
              <a:lnSpc>
                <a:spcPts val="6999"/>
              </a:lnSpc>
            </a:pPr>
            <a:r>
              <a:rPr lang="en-US" sz="3499">
                <a:solidFill>
                  <a:srgbClr val="F31711"/>
                </a:solidFill>
                <a:latin typeface="Noto Sans"/>
                <a:ea typeface="Noto Sans"/>
                <a:cs typeface="Noto Sans"/>
                <a:sym typeface="Noto Sans"/>
              </a:rPr>
              <a:t>=&gt; Y⁺ = {A, B, C, D, E, G} </a:t>
            </a:r>
          </a:p>
        </p:txBody>
      </p:sp>
    </p:spTree>
  </p:cSld>
  <p:clrMapOvr>
    <a:masterClrMapping/>
  </p:clrMapOvr>
  <p:transition spd="fast">
    <p:wipe dir="u"/>
  </p:transition>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028700" y="2425445"/>
            <a:ext cx="16230600" cy="5140834"/>
          </a:xfrm>
          <a:prstGeom prst="rect">
            <a:avLst/>
          </a:prstGeom>
        </p:spPr>
        <p:txBody>
          <a:bodyPr anchor="t" rtlCol="false" tIns="0" lIns="0" bIns="0" rIns="0">
            <a:spAutoFit/>
          </a:bodyPr>
          <a:lstStyle/>
          <a:p>
            <a:pPr algn="l">
              <a:lnSpc>
                <a:spcPts val="8255"/>
              </a:lnSpc>
            </a:pPr>
            <a:r>
              <a:rPr lang="en-US" sz="4299" spc="477" b="true">
                <a:solidFill>
                  <a:srgbClr val="000000"/>
                </a:solidFill>
                <a:latin typeface="Noto Sans Bold"/>
                <a:ea typeface="Noto Sans Bold"/>
                <a:cs typeface="Noto Sans Bold"/>
                <a:sym typeface="Noto Sans Bold"/>
              </a:rPr>
              <a:t> 3/ </a:t>
            </a:r>
            <a:r>
              <a:rPr lang="en-US" sz="4299" spc="477">
                <a:solidFill>
                  <a:srgbClr val="000000"/>
                </a:solidFill>
                <a:latin typeface="Noto Sans"/>
                <a:ea typeface="Noto Sans"/>
                <a:cs typeface="Noto Sans"/>
                <a:sym typeface="Noto Sans"/>
              </a:rPr>
              <a:t>cho lược đồ quan hệ Q v</a:t>
            </a:r>
            <a:r>
              <a:rPr lang="en-US" sz="4299" spc="477">
                <a:solidFill>
                  <a:srgbClr val="000000"/>
                </a:solidFill>
                <a:latin typeface="Noto Sans"/>
                <a:ea typeface="Noto Sans"/>
                <a:cs typeface="Noto Sans"/>
                <a:sym typeface="Noto Sans"/>
              </a:rPr>
              <a:t>à tập phụ thuộc hàm F </a:t>
            </a:r>
          </a:p>
          <a:p>
            <a:pPr algn="l">
              <a:lnSpc>
                <a:spcPts val="8255"/>
              </a:lnSpc>
            </a:pPr>
            <a:r>
              <a:rPr lang="en-US" sz="4299" spc="477">
                <a:solidFill>
                  <a:srgbClr val="000000"/>
                </a:solidFill>
                <a:latin typeface="Noto Sans"/>
                <a:ea typeface="Noto Sans"/>
                <a:cs typeface="Noto Sans"/>
                <a:sym typeface="Noto Sans"/>
              </a:rPr>
              <a:t>a) F={AB→E;AG→I;BE→I;E→G;GI→ H} </a:t>
            </a:r>
          </a:p>
          <a:p>
            <a:pPr algn="l">
              <a:lnSpc>
                <a:spcPts val="8255"/>
              </a:lnSpc>
            </a:pPr>
            <a:r>
              <a:rPr lang="en-US" sz="4299" spc="477">
                <a:solidFill>
                  <a:srgbClr val="000000"/>
                </a:solidFill>
                <a:latin typeface="Noto Sans"/>
                <a:ea typeface="Noto Sans"/>
                <a:cs typeface="Noto Sans"/>
                <a:sym typeface="Noto Sans"/>
              </a:rPr>
              <a:t>Chứng minh rằng AB → GH. </a:t>
            </a:r>
          </a:p>
          <a:p>
            <a:pPr algn="l">
              <a:lnSpc>
                <a:spcPts val="8255"/>
              </a:lnSpc>
            </a:pPr>
            <a:r>
              <a:rPr lang="en-US" sz="4299" spc="477">
                <a:solidFill>
                  <a:srgbClr val="000000"/>
                </a:solidFill>
                <a:latin typeface="Noto Sans"/>
                <a:ea typeface="Noto Sans"/>
                <a:cs typeface="Noto Sans"/>
                <a:sym typeface="Noto Sans"/>
              </a:rPr>
              <a:t>b) F={AB→C;B→D;CD→E;CE→GH;G→A} </a:t>
            </a:r>
          </a:p>
          <a:p>
            <a:pPr algn="l">
              <a:lnSpc>
                <a:spcPts val="8255"/>
              </a:lnSpc>
            </a:pPr>
            <a:r>
              <a:rPr lang="en-US" sz="4299" spc="477">
                <a:solidFill>
                  <a:srgbClr val="000000"/>
                </a:solidFill>
                <a:latin typeface="Noto Sans"/>
                <a:ea typeface="Noto Sans"/>
                <a:cs typeface="Noto Sans"/>
                <a:sym typeface="Noto Sans"/>
              </a:rPr>
              <a:t>Chứng minh rằng AB → E; AB → G</a:t>
            </a:r>
          </a:p>
        </p:txBody>
      </p:sp>
    </p:spTree>
  </p:cSld>
  <p:clrMapOvr>
    <a:masterClrMapping/>
  </p:clrMapOvr>
  <p:transition spd="fast">
    <p:wipe dir="u"/>
  </p:transition>
</p:sld>
</file>

<file path=ppt/slides/slide5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5280223" y="782193"/>
            <a:ext cx="7727553" cy="8503539"/>
          </a:xfrm>
          <a:prstGeom prst="rect">
            <a:avLst/>
          </a:prstGeom>
        </p:spPr>
        <p:txBody>
          <a:bodyPr anchor="t" rtlCol="false" tIns="0" lIns="0" bIns="0" rIns="0">
            <a:spAutoFit/>
          </a:bodyPr>
          <a:lstStyle/>
          <a:p>
            <a:pPr algn="l">
              <a:lnSpc>
                <a:spcPts val="5627"/>
              </a:lnSpc>
            </a:pPr>
            <a:r>
              <a:rPr lang="en-US" b="true" sz="2799" spc="310">
                <a:solidFill>
                  <a:srgbClr val="000000"/>
                </a:solidFill>
                <a:latin typeface="Noto Sans Bold"/>
                <a:ea typeface="Noto Sans Bold"/>
                <a:cs typeface="Noto Sans Bold"/>
                <a:sym typeface="Noto Sans Bold"/>
              </a:rPr>
              <a:t>a. F={AB→E;AG→I;BE→I;E→G;GI→ H} </a:t>
            </a:r>
          </a:p>
          <a:p>
            <a:pPr algn="l">
              <a:lnSpc>
                <a:spcPts val="5627"/>
              </a:lnSpc>
            </a:pPr>
            <a:r>
              <a:rPr lang="en-US" b="true" sz="2799" spc="310">
                <a:solidFill>
                  <a:srgbClr val="000000"/>
                </a:solidFill>
                <a:latin typeface="Noto Sans Bold"/>
                <a:ea typeface="Noto Sans Bold"/>
                <a:cs typeface="Noto Sans Bold"/>
                <a:sym typeface="Noto Sans Bold"/>
              </a:rPr>
              <a:t>chứng minh rằng AB → GH. </a:t>
            </a:r>
          </a:p>
          <a:p>
            <a:pPr algn="l">
              <a:lnSpc>
                <a:spcPts val="5627"/>
              </a:lnSpc>
            </a:pPr>
            <a:r>
              <a:rPr lang="en-US" sz="2799">
                <a:solidFill>
                  <a:srgbClr val="000000"/>
                </a:solidFill>
                <a:latin typeface="Noto Sans"/>
                <a:ea typeface="Noto Sans"/>
                <a:cs typeface="Noto Sans"/>
                <a:sym typeface="Noto Sans"/>
              </a:rPr>
              <a:t>1. AB→E </a:t>
            </a:r>
          </a:p>
          <a:p>
            <a:pPr algn="l">
              <a:lnSpc>
                <a:spcPts val="5627"/>
              </a:lnSpc>
            </a:pPr>
            <a:r>
              <a:rPr lang="en-US" sz="2799">
                <a:solidFill>
                  <a:srgbClr val="000000"/>
                </a:solidFill>
                <a:latin typeface="Noto Sans"/>
                <a:ea typeface="Noto Sans"/>
                <a:cs typeface="Noto Sans"/>
                <a:sym typeface="Noto Sans"/>
              </a:rPr>
              <a:t>2. AB→ EB (tính tăng trưởng F2)</a:t>
            </a:r>
          </a:p>
          <a:p>
            <a:pPr algn="l">
              <a:lnSpc>
                <a:spcPts val="5627"/>
              </a:lnSpc>
            </a:pPr>
            <a:r>
              <a:rPr lang="en-US" sz="2799">
                <a:solidFill>
                  <a:srgbClr val="000000"/>
                </a:solidFill>
                <a:latin typeface="Noto Sans"/>
                <a:ea typeface="Noto Sans"/>
                <a:cs typeface="Noto Sans"/>
                <a:sym typeface="Noto Sans"/>
              </a:rPr>
              <a:t>3. BE→I</a:t>
            </a:r>
          </a:p>
          <a:p>
            <a:pPr algn="l">
              <a:lnSpc>
                <a:spcPts val="5627"/>
              </a:lnSpc>
            </a:pPr>
            <a:r>
              <a:rPr lang="en-US" sz="2799">
                <a:solidFill>
                  <a:srgbClr val="000000"/>
                </a:solidFill>
                <a:latin typeface="Noto Sans"/>
                <a:ea typeface="Noto Sans"/>
                <a:cs typeface="Noto Sans"/>
                <a:sym typeface="Noto Sans"/>
              </a:rPr>
              <a:t>4. AB → I (tính bắc cầu F3)</a:t>
            </a:r>
          </a:p>
          <a:p>
            <a:pPr algn="l">
              <a:lnSpc>
                <a:spcPts val="5627"/>
              </a:lnSpc>
            </a:pPr>
            <a:r>
              <a:rPr lang="en-US" sz="2799">
                <a:solidFill>
                  <a:srgbClr val="000000"/>
                </a:solidFill>
                <a:latin typeface="Noto Sans"/>
                <a:ea typeface="Noto Sans"/>
                <a:cs typeface="Noto Sans"/>
                <a:sym typeface="Noto Sans"/>
              </a:rPr>
              <a:t>5. E→G</a:t>
            </a:r>
          </a:p>
          <a:p>
            <a:pPr algn="l">
              <a:lnSpc>
                <a:spcPts val="5627"/>
              </a:lnSpc>
            </a:pPr>
            <a:r>
              <a:rPr lang="en-US" sz="2799">
                <a:solidFill>
                  <a:srgbClr val="000000"/>
                </a:solidFill>
                <a:latin typeface="Noto Sans"/>
                <a:ea typeface="Noto Sans"/>
                <a:cs typeface="Noto Sans"/>
                <a:sym typeface="Noto Sans"/>
              </a:rPr>
              <a:t>6. AB→G (tính bắc cầu F3)</a:t>
            </a:r>
          </a:p>
          <a:p>
            <a:pPr algn="l">
              <a:lnSpc>
                <a:spcPts val="5627"/>
              </a:lnSpc>
            </a:pPr>
            <a:r>
              <a:rPr lang="en-US" sz="2799">
                <a:solidFill>
                  <a:srgbClr val="000000"/>
                </a:solidFill>
                <a:latin typeface="Noto Sans"/>
                <a:ea typeface="Noto Sans"/>
                <a:cs typeface="Noto Sans"/>
                <a:sym typeface="Noto Sans"/>
              </a:rPr>
              <a:t>7. AB→GI (tính kết hợp F4)</a:t>
            </a:r>
          </a:p>
          <a:p>
            <a:pPr algn="l">
              <a:lnSpc>
                <a:spcPts val="5627"/>
              </a:lnSpc>
            </a:pPr>
            <a:r>
              <a:rPr lang="en-US" sz="2799">
                <a:solidFill>
                  <a:srgbClr val="000000"/>
                </a:solidFill>
                <a:latin typeface="Noto Sans"/>
                <a:ea typeface="Noto Sans"/>
                <a:cs typeface="Noto Sans"/>
                <a:sym typeface="Noto Sans"/>
              </a:rPr>
              <a:t>8. GI→H</a:t>
            </a:r>
          </a:p>
          <a:p>
            <a:pPr algn="l">
              <a:lnSpc>
                <a:spcPts val="5627"/>
              </a:lnSpc>
            </a:pPr>
            <a:r>
              <a:rPr lang="en-US" sz="2799">
                <a:solidFill>
                  <a:srgbClr val="000000"/>
                </a:solidFill>
                <a:latin typeface="Noto Sans"/>
                <a:ea typeface="Noto Sans"/>
                <a:cs typeface="Noto Sans"/>
                <a:sym typeface="Noto Sans"/>
              </a:rPr>
              <a:t>9. AB→H (tính bắc cầu F3).</a:t>
            </a:r>
          </a:p>
          <a:p>
            <a:pPr algn="l">
              <a:lnSpc>
                <a:spcPts val="5627"/>
              </a:lnSpc>
            </a:pPr>
            <a:r>
              <a:rPr lang="en-US" sz="2799">
                <a:solidFill>
                  <a:srgbClr val="000000"/>
                </a:solidFill>
                <a:latin typeface="Noto Sans"/>
                <a:ea typeface="Noto Sans"/>
                <a:cs typeface="Noto Sans"/>
                <a:sym typeface="Noto Sans"/>
              </a:rPr>
              <a:t>10. AB→GH (tính kết hợp F4)</a:t>
            </a:r>
          </a:p>
        </p:txBody>
      </p:sp>
    </p:spTree>
  </p:cSld>
  <p:clrMapOvr>
    <a:masterClrMapping/>
  </p:clrMapOvr>
  <p:transition spd="fast">
    <p:wipe dir="d"/>
  </p:transition>
</p:sld>
</file>

<file path=ppt/slides/slide5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062037" y="1093872"/>
            <a:ext cx="9203235" cy="7714435"/>
          </a:xfrm>
          <a:prstGeom prst="rect">
            <a:avLst/>
          </a:prstGeom>
        </p:spPr>
        <p:txBody>
          <a:bodyPr anchor="t" rtlCol="false" tIns="0" lIns="0" bIns="0" rIns="0">
            <a:spAutoFit/>
          </a:bodyPr>
          <a:lstStyle/>
          <a:p>
            <a:pPr algn="l">
              <a:lnSpc>
                <a:spcPts val="6199"/>
              </a:lnSpc>
            </a:pPr>
            <a:r>
              <a:rPr lang="en-US" b="true" sz="3099" spc="344">
                <a:solidFill>
                  <a:srgbClr val="F31711"/>
                </a:solidFill>
                <a:latin typeface="Noto Sans Bold"/>
                <a:ea typeface="Noto Sans Bold"/>
                <a:cs typeface="Noto Sans Bold"/>
                <a:sym typeface="Noto Sans Bold"/>
              </a:rPr>
              <a:t>b.  F={AB→C;B→D;CD→E;CE→GH;G→A} </a:t>
            </a:r>
          </a:p>
          <a:p>
            <a:pPr algn="l">
              <a:lnSpc>
                <a:spcPts val="6199"/>
              </a:lnSpc>
            </a:pPr>
          </a:p>
          <a:p>
            <a:pPr algn="l">
              <a:lnSpc>
                <a:spcPts val="6199"/>
              </a:lnSpc>
            </a:pPr>
            <a:r>
              <a:rPr lang="en-US" b="true" sz="3099">
                <a:solidFill>
                  <a:srgbClr val="F31711"/>
                </a:solidFill>
                <a:latin typeface="Noto Sans Bold"/>
                <a:ea typeface="Noto Sans Bold"/>
                <a:cs typeface="Noto Sans Bold"/>
                <a:sym typeface="Noto Sans Bold"/>
              </a:rPr>
              <a:t>Chứng minh AB→E</a:t>
            </a:r>
          </a:p>
          <a:p>
            <a:pPr algn="l">
              <a:lnSpc>
                <a:spcPts val="6199"/>
              </a:lnSpc>
            </a:pPr>
            <a:r>
              <a:rPr lang="en-US" sz="3099">
                <a:solidFill>
                  <a:srgbClr val="000000"/>
                </a:solidFill>
                <a:latin typeface="Noto Sans"/>
                <a:ea typeface="Noto Sans"/>
                <a:cs typeface="Noto Sans"/>
                <a:sym typeface="Noto Sans"/>
              </a:rPr>
              <a:t>1. AB→C</a:t>
            </a:r>
          </a:p>
          <a:p>
            <a:pPr algn="l">
              <a:lnSpc>
                <a:spcPts val="6199"/>
              </a:lnSpc>
            </a:pPr>
            <a:r>
              <a:rPr lang="en-US" sz="3099">
                <a:solidFill>
                  <a:srgbClr val="000000"/>
                </a:solidFill>
                <a:latin typeface="Noto Sans"/>
                <a:ea typeface="Noto Sans"/>
                <a:cs typeface="Noto Sans"/>
                <a:sym typeface="Noto Sans"/>
              </a:rPr>
              <a:t>2. AB→BC (Tính tăng trưởng thêm B)</a:t>
            </a:r>
          </a:p>
          <a:p>
            <a:pPr algn="l">
              <a:lnSpc>
                <a:spcPts val="6199"/>
              </a:lnSpc>
            </a:pPr>
            <a:r>
              <a:rPr lang="en-US" sz="3099">
                <a:solidFill>
                  <a:srgbClr val="000000"/>
                </a:solidFill>
                <a:latin typeface="Noto Sans"/>
                <a:ea typeface="Noto Sans"/>
                <a:cs typeface="Noto Sans"/>
                <a:sym typeface="Noto Sans"/>
              </a:rPr>
              <a:t>3. B→D</a:t>
            </a:r>
          </a:p>
          <a:p>
            <a:pPr algn="l">
              <a:lnSpc>
                <a:spcPts val="6199"/>
              </a:lnSpc>
            </a:pPr>
            <a:r>
              <a:rPr lang="en-US" sz="3099">
                <a:solidFill>
                  <a:srgbClr val="000000"/>
                </a:solidFill>
                <a:latin typeface="Noto Sans"/>
                <a:ea typeface="Noto Sans"/>
                <a:cs typeface="Noto Sans"/>
                <a:sym typeface="Noto Sans"/>
              </a:rPr>
              <a:t>4. BC→DC (Tính tăng trưởng thêm C)</a:t>
            </a:r>
          </a:p>
          <a:p>
            <a:pPr algn="l">
              <a:lnSpc>
                <a:spcPts val="6199"/>
              </a:lnSpc>
            </a:pPr>
            <a:r>
              <a:rPr lang="en-US" sz="3099">
                <a:solidFill>
                  <a:srgbClr val="000000"/>
                </a:solidFill>
                <a:latin typeface="Noto Sans"/>
                <a:ea typeface="Noto Sans"/>
                <a:cs typeface="Noto Sans"/>
                <a:sym typeface="Noto Sans"/>
              </a:rPr>
              <a:t>5. AB→DC (Tính bắt cầu F3)</a:t>
            </a:r>
          </a:p>
          <a:p>
            <a:pPr algn="l">
              <a:lnSpc>
                <a:spcPts val="6199"/>
              </a:lnSpc>
            </a:pPr>
            <a:r>
              <a:rPr lang="en-US" sz="3099">
                <a:solidFill>
                  <a:srgbClr val="000000"/>
                </a:solidFill>
                <a:latin typeface="Noto Sans"/>
                <a:ea typeface="Noto Sans"/>
                <a:cs typeface="Noto Sans"/>
                <a:sym typeface="Noto Sans"/>
              </a:rPr>
              <a:t>6. CD→E</a:t>
            </a:r>
          </a:p>
          <a:p>
            <a:pPr algn="l">
              <a:lnSpc>
                <a:spcPts val="6199"/>
              </a:lnSpc>
            </a:pPr>
            <a:r>
              <a:rPr lang="en-US" sz="3099">
                <a:solidFill>
                  <a:srgbClr val="000000"/>
                </a:solidFill>
                <a:latin typeface="Noto Sans"/>
                <a:ea typeface="Noto Sans"/>
                <a:cs typeface="Noto Sans"/>
                <a:sym typeface="Noto Sans"/>
              </a:rPr>
              <a:t>7. AB→E (tính bắc cầu F3)</a:t>
            </a:r>
          </a:p>
        </p:txBody>
      </p:sp>
      <p:sp>
        <p:nvSpPr>
          <p:cNvPr name="TextBox 15" id="15"/>
          <p:cNvSpPr txBox="true"/>
          <p:nvPr/>
        </p:nvSpPr>
        <p:spPr>
          <a:xfrm rot="0">
            <a:off x="11534185" y="2747045"/>
            <a:ext cx="5060878" cy="5439918"/>
          </a:xfrm>
          <a:prstGeom prst="rect">
            <a:avLst/>
          </a:prstGeom>
        </p:spPr>
        <p:txBody>
          <a:bodyPr anchor="t" rtlCol="false" tIns="0" lIns="0" bIns="0" rIns="0">
            <a:spAutoFit/>
          </a:bodyPr>
          <a:lstStyle/>
          <a:p>
            <a:pPr algn="l">
              <a:lnSpc>
                <a:spcPts val="6261"/>
              </a:lnSpc>
            </a:pPr>
            <a:r>
              <a:rPr lang="en-US" b="true" sz="3099">
                <a:solidFill>
                  <a:srgbClr val="F31711"/>
                </a:solidFill>
                <a:latin typeface="Noto Sans Bold"/>
                <a:ea typeface="Noto Sans Bold"/>
                <a:cs typeface="Noto Sans Bold"/>
                <a:sym typeface="Noto Sans Bold"/>
              </a:rPr>
              <a:t>Chứng minh AB→G</a:t>
            </a:r>
          </a:p>
          <a:p>
            <a:pPr algn="l">
              <a:lnSpc>
                <a:spcPts val="6261"/>
              </a:lnSpc>
            </a:pPr>
            <a:r>
              <a:rPr lang="en-US" sz="3099">
                <a:solidFill>
                  <a:srgbClr val="000000"/>
                </a:solidFill>
                <a:latin typeface="Noto Sans"/>
                <a:ea typeface="Noto Sans"/>
                <a:cs typeface="Noto Sans"/>
                <a:sym typeface="Noto Sans"/>
              </a:rPr>
              <a:t>1. AB→C</a:t>
            </a:r>
          </a:p>
          <a:p>
            <a:pPr algn="l">
              <a:lnSpc>
                <a:spcPts val="6261"/>
              </a:lnSpc>
            </a:pPr>
            <a:r>
              <a:rPr lang="en-US" sz="3099">
                <a:solidFill>
                  <a:srgbClr val="000000"/>
                </a:solidFill>
                <a:latin typeface="Noto Sans"/>
                <a:ea typeface="Noto Sans"/>
                <a:cs typeface="Noto Sans"/>
                <a:sym typeface="Noto Sans"/>
              </a:rPr>
              <a:t>2. AB→E (Chứng minh trên)</a:t>
            </a:r>
          </a:p>
          <a:p>
            <a:pPr algn="l">
              <a:lnSpc>
                <a:spcPts val="6261"/>
              </a:lnSpc>
            </a:pPr>
            <a:r>
              <a:rPr lang="en-US" sz="3099">
                <a:solidFill>
                  <a:srgbClr val="000000"/>
                </a:solidFill>
                <a:latin typeface="Noto Sans"/>
                <a:ea typeface="Noto Sans"/>
                <a:cs typeface="Noto Sans"/>
                <a:sym typeface="Noto Sans"/>
              </a:rPr>
              <a:t>3. AB→CE (tính kết hợp F4)</a:t>
            </a:r>
          </a:p>
          <a:p>
            <a:pPr algn="l">
              <a:lnSpc>
                <a:spcPts val="6261"/>
              </a:lnSpc>
            </a:pPr>
            <a:r>
              <a:rPr lang="en-US" sz="3099">
                <a:solidFill>
                  <a:srgbClr val="000000"/>
                </a:solidFill>
                <a:latin typeface="Noto Sans"/>
                <a:ea typeface="Noto Sans"/>
                <a:cs typeface="Noto Sans"/>
                <a:sym typeface="Noto Sans"/>
              </a:rPr>
              <a:t>4. CE→GH</a:t>
            </a:r>
          </a:p>
          <a:p>
            <a:pPr algn="l">
              <a:lnSpc>
                <a:spcPts val="6261"/>
              </a:lnSpc>
            </a:pPr>
            <a:r>
              <a:rPr lang="en-US" sz="3099">
                <a:solidFill>
                  <a:srgbClr val="000000"/>
                </a:solidFill>
                <a:latin typeface="Noto Sans"/>
                <a:ea typeface="Noto Sans"/>
                <a:cs typeface="Noto Sans"/>
                <a:sym typeface="Noto Sans"/>
              </a:rPr>
              <a:t>5. CE→G (tính phân rã F5)</a:t>
            </a:r>
          </a:p>
          <a:p>
            <a:pPr algn="l">
              <a:lnSpc>
                <a:spcPts val="6261"/>
              </a:lnSpc>
            </a:pPr>
            <a:r>
              <a:rPr lang="en-US" sz="3099">
                <a:solidFill>
                  <a:srgbClr val="000000"/>
                </a:solidFill>
                <a:latin typeface="Noto Sans"/>
                <a:ea typeface="Noto Sans"/>
                <a:cs typeface="Noto Sans"/>
                <a:sym typeface="Noto Sans"/>
              </a:rPr>
              <a:t>6. AB→G (tính bắc cầu F3)</a:t>
            </a:r>
          </a:p>
        </p:txBody>
      </p:sp>
    </p:spTree>
  </p:cSld>
  <p:clrMapOvr>
    <a:masterClrMapping/>
  </p:clrMapOvr>
  <p:transition spd="fast">
    <p:wipe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409434" cy="10287000"/>
          </a:xfrm>
          <a:custGeom>
            <a:avLst/>
            <a:gdLst/>
            <a:ahLst/>
            <a:cxnLst/>
            <a:rect r="r" b="b" t="t" l="l"/>
            <a:pathLst>
              <a:path h="10287000" w="19409434">
                <a:moveTo>
                  <a:pt x="0" y="0"/>
                </a:moveTo>
                <a:lnTo>
                  <a:pt x="19409434" y="0"/>
                </a:lnTo>
                <a:lnTo>
                  <a:pt x="19409434" y="10287000"/>
                </a:lnTo>
                <a:lnTo>
                  <a:pt x="0" y="10287000"/>
                </a:lnTo>
                <a:lnTo>
                  <a:pt x="0" y="0"/>
                </a:lnTo>
                <a:close/>
              </a:path>
            </a:pathLst>
          </a:custGeom>
          <a:blipFill>
            <a:blip r:embed="rId2"/>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805119" y="2831122"/>
            <a:ext cx="11175780" cy="6427178"/>
          </a:xfrm>
          <a:custGeom>
            <a:avLst/>
            <a:gdLst/>
            <a:ahLst/>
            <a:cxnLst/>
            <a:rect r="r" b="b" t="t" l="l"/>
            <a:pathLst>
              <a:path h="6427178" w="11175780">
                <a:moveTo>
                  <a:pt x="0" y="0"/>
                </a:moveTo>
                <a:lnTo>
                  <a:pt x="11175781" y="0"/>
                </a:lnTo>
                <a:lnTo>
                  <a:pt x="11175781" y="6427178"/>
                </a:lnTo>
                <a:lnTo>
                  <a:pt x="0" y="6427178"/>
                </a:lnTo>
                <a:lnTo>
                  <a:pt x="0" y="0"/>
                </a:lnTo>
                <a:close/>
              </a:path>
            </a:pathLst>
          </a:custGeom>
          <a:blipFill>
            <a:blip r:embed="rId2"/>
            <a:stretch>
              <a:fillRect l="0" t="0" r="0" b="0"/>
            </a:stretch>
          </a:blipFill>
        </p:spPr>
      </p:sp>
      <p:sp>
        <p:nvSpPr>
          <p:cNvPr name="TextBox 15" id="15"/>
          <p:cNvSpPr txBox="true"/>
          <p:nvPr/>
        </p:nvSpPr>
        <p:spPr>
          <a:xfrm rot="0">
            <a:off x="2805119" y="1604923"/>
            <a:ext cx="6338881" cy="949835"/>
          </a:xfrm>
          <a:prstGeom prst="rect">
            <a:avLst/>
          </a:prstGeom>
        </p:spPr>
        <p:txBody>
          <a:bodyPr anchor="t" rtlCol="false" tIns="0" lIns="0" bIns="0" rIns="0">
            <a:spAutoFit/>
          </a:bodyPr>
          <a:lstStyle/>
          <a:p>
            <a:pPr algn="l">
              <a:lnSpc>
                <a:spcPts val="8255"/>
              </a:lnSpc>
            </a:pPr>
            <a:r>
              <a:rPr lang="en-US" sz="4299" spc="477" b="true">
                <a:solidFill>
                  <a:srgbClr val="000000"/>
                </a:solidFill>
                <a:latin typeface="Noto Sans Bold"/>
                <a:ea typeface="Noto Sans Bold"/>
                <a:cs typeface="Noto Sans Bold"/>
                <a:sym typeface="Noto Sans Bold"/>
              </a:rPr>
              <a:t>4/ </a:t>
            </a:r>
            <a:r>
              <a:rPr lang="en-US" sz="4299" spc="477">
                <a:solidFill>
                  <a:srgbClr val="000000"/>
                </a:solidFill>
                <a:latin typeface="Noto Sans"/>
                <a:ea typeface="Noto Sans"/>
                <a:cs typeface="Noto Sans"/>
                <a:sym typeface="Noto Sans"/>
              </a:rPr>
              <a:t>Cho quan hệ r</a:t>
            </a:r>
          </a:p>
        </p:txBody>
      </p:sp>
    </p:spTree>
  </p:cSld>
  <p:clrMapOvr>
    <a:masterClrMapping/>
  </p:clrMapOvr>
  <p:transition spd="fast">
    <p:wipe dir="r"/>
  </p:transition>
</p:sld>
</file>

<file path=ppt/slides/slide6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073102" y="247650"/>
            <a:ext cx="12141796" cy="9582149"/>
          </a:xfrm>
          <a:prstGeom prst="rect">
            <a:avLst/>
          </a:prstGeom>
        </p:spPr>
        <p:txBody>
          <a:bodyPr anchor="t" rtlCol="false" tIns="0" lIns="0" bIns="0" rIns="0">
            <a:spAutoFit/>
          </a:bodyPr>
          <a:lstStyle/>
          <a:p>
            <a:pPr algn="l">
              <a:lnSpc>
                <a:spcPts val="5850"/>
              </a:lnSpc>
            </a:pPr>
            <a:r>
              <a:rPr lang="en-US" sz="3000">
                <a:solidFill>
                  <a:srgbClr val="000000"/>
                </a:solidFill>
                <a:latin typeface="Noto Sans"/>
                <a:ea typeface="Noto Sans"/>
                <a:cs typeface="Noto Sans"/>
                <a:sym typeface="Noto Sans"/>
              </a:rPr>
              <a:t>A → B</a:t>
            </a:r>
          </a:p>
          <a:p>
            <a:pPr algn="l">
              <a:lnSpc>
                <a:spcPts val="5850"/>
              </a:lnSpc>
            </a:pPr>
            <a:r>
              <a:rPr lang="en-US" sz="3000">
                <a:solidFill>
                  <a:srgbClr val="000000"/>
                </a:solidFill>
                <a:latin typeface="Noto Sans"/>
                <a:ea typeface="Noto Sans"/>
                <a:cs typeface="Noto Sans"/>
                <a:sym typeface="Noto Sans"/>
              </a:rPr>
              <a:t>Không thỏa vì t2 [A] = t4 [A], but t2 [B] t4 [B]</a:t>
            </a:r>
          </a:p>
          <a:p>
            <a:pPr algn="l">
              <a:lnSpc>
                <a:spcPts val="5850"/>
              </a:lnSpc>
            </a:pPr>
            <a:r>
              <a:rPr lang="en-US" sz="3000">
                <a:solidFill>
                  <a:srgbClr val="000000"/>
                </a:solidFill>
                <a:latin typeface="Noto Sans"/>
                <a:ea typeface="Noto Sans"/>
                <a:cs typeface="Noto Sans"/>
                <a:sym typeface="Noto Sans"/>
              </a:rPr>
              <a:t>A → C</a:t>
            </a:r>
          </a:p>
          <a:p>
            <a:pPr algn="l">
              <a:lnSpc>
                <a:spcPts val="5850"/>
              </a:lnSpc>
            </a:pPr>
            <a:r>
              <a:rPr lang="en-US" sz="3000">
                <a:solidFill>
                  <a:srgbClr val="000000"/>
                </a:solidFill>
                <a:latin typeface="Noto Sans"/>
                <a:ea typeface="Noto Sans"/>
                <a:cs typeface="Noto Sans"/>
                <a:sym typeface="Noto Sans"/>
              </a:rPr>
              <a:t>Không thỏa vì t2 [A] = t4 [A], but t2 [C] t4 [C]</a:t>
            </a:r>
          </a:p>
          <a:p>
            <a:pPr algn="l">
              <a:lnSpc>
                <a:spcPts val="5850"/>
              </a:lnSpc>
            </a:pPr>
            <a:r>
              <a:rPr lang="en-US" sz="3000">
                <a:solidFill>
                  <a:srgbClr val="000000"/>
                </a:solidFill>
                <a:latin typeface="Noto Sans"/>
                <a:ea typeface="Noto Sans"/>
                <a:cs typeface="Noto Sans"/>
                <a:sym typeface="Noto Sans"/>
              </a:rPr>
              <a:t>B → A</a:t>
            </a:r>
          </a:p>
          <a:p>
            <a:pPr algn="l">
              <a:lnSpc>
                <a:spcPts val="5850"/>
              </a:lnSpc>
            </a:pPr>
            <a:r>
              <a:rPr lang="en-US" sz="3000">
                <a:solidFill>
                  <a:srgbClr val="000000"/>
                </a:solidFill>
                <a:latin typeface="Noto Sans"/>
                <a:ea typeface="Noto Sans"/>
                <a:cs typeface="Noto Sans"/>
                <a:sym typeface="Noto Sans"/>
              </a:rPr>
              <a:t>Thỏa vì mỗi giá trị của [B] tương ứng duy nhất với mỗi giá trị của [A]</a:t>
            </a:r>
          </a:p>
          <a:p>
            <a:pPr algn="l">
              <a:lnSpc>
                <a:spcPts val="5850"/>
              </a:lnSpc>
            </a:pPr>
            <a:r>
              <a:rPr lang="en-US" sz="3000">
                <a:solidFill>
                  <a:srgbClr val="000000"/>
                </a:solidFill>
                <a:latin typeface="Noto Sans"/>
                <a:ea typeface="Noto Sans"/>
                <a:cs typeface="Noto Sans"/>
                <a:sym typeface="Noto Sans"/>
              </a:rPr>
              <a:t>C → D</a:t>
            </a:r>
          </a:p>
          <a:p>
            <a:pPr algn="l">
              <a:lnSpc>
                <a:spcPts val="5850"/>
              </a:lnSpc>
            </a:pPr>
            <a:r>
              <a:rPr lang="en-US" sz="3000">
                <a:solidFill>
                  <a:srgbClr val="000000"/>
                </a:solidFill>
                <a:latin typeface="Noto Sans"/>
                <a:ea typeface="Noto Sans"/>
                <a:cs typeface="Noto Sans"/>
                <a:sym typeface="Noto Sans"/>
              </a:rPr>
              <a:t>Thỏa vì mỗi giá trị của [C] tương ứng duy nhất với mỗi giá trị của [D]</a:t>
            </a:r>
          </a:p>
          <a:p>
            <a:pPr algn="l">
              <a:lnSpc>
                <a:spcPts val="5850"/>
              </a:lnSpc>
            </a:pPr>
            <a:r>
              <a:rPr lang="en-US" sz="3000">
                <a:solidFill>
                  <a:srgbClr val="000000"/>
                </a:solidFill>
                <a:latin typeface="Noto Sans"/>
                <a:ea typeface="Noto Sans"/>
                <a:cs typeface="Noto Sans"/>
                <a:sym typeface="Noto Sans"/>
              </a:rPr>
              <a:t>D → C</a:t>
            </a:r>
          </a:p>
          <a:p>
            <a:pPr algn="l">
              <a:lnSpc>
                <a:spcPts val="5850"/>
              </a:lnSpc>
            </a:pPr>
            <a:r>
              <a:rPr lang="en-US" sz="3000">
                <a:solidFill>
                  <a:srgbClr val="000000"/>
                </a:solidFill>
                <a:latin typeface="Noto Sans"/>
                <a:ea typeface="Noto Sans"/>
                <a:cs typeface="Noto Sans"/>
                <a:sym typeface="Noto Sans"/>
              </a:rPr>
              <a:t>Thỏa vì mỗi giá trị của [D] tương ứng duy nhất với mỗi giá trị của [C]</a:t>
            </a:r>
          </a:p>
          <a:p>
            <a:pPr algn="l">
              <a:lnSpc>
                <a:spcPts val="5850"/>
              </a:lnSpc>
            </a:pPr>
            <a:r>
              <a:rPr lang="en-US" sz="3000">
                <a:solidFill>
                  <a:srgbClr val="000000"/>
                </a:solidFill>
                <a:latin typeface="Noto Sans"/>
                <a:ea typeface="Noto Sans"/>
                <a:cs typeface="Noto Sans"/>
                <a:sym typeface="Noto Sans"/>
              </a:rPr>
              <a:t>D → A</a:t>
            </a:r>
          </a:p>
          <a:p>
            <a:pPr algn="l">
              <a:lnSpc>
                <a:spcPts val="5850"/>
              </a:lnSpc>
            </a:pPr>
            <a:r>
              <a:rPr lang="en-US" sz="3000">
                <a:solidFill>
                  <a:srgbClr val="000000"/>
                </a:solidFill>
                <a:latin typeface="Noto Sans"/>
                <a:ea typeface="Noto Sans"/>
                <a:cs typeface="Noto Sans"/>
                <a:sym typeface="Noto Sans"/>
              </a:rPr>
              <a:t>Thỏa vì mỗi giá trị của [D] tương ứng duy nhất với mỗi giá trị của [A]</a:t>
            </a:r>
          </a:p>
          <a:p>
            <a:pPr algn="l">
              <a:lnSpc>
                <a:spcPts val="5850"/>
              </a:lnSpc>
            </a:pPr>
            <a:r>
              <a:rPr lang="en-US" b="true" sz="3000">
                <a:solidFill>
                  <a:srgbClr val="000000"/>
                </a:solidFill>
                <a:latin typeface="Noto Sans Bold"/>
                <a:ea typeface="Noto Sans Bold"/>
                <a:cs typeface="Noto Sans Bold"/>
                <a:sym typeface="Noto Sans Bold"/>
              </a:rPr>
              <a:t>=&gt; Vậy PTH không thỏa là: A → B, A → C</a:t>
            </a:r>
          </a:p>
        </p:txBody>
      </p:sp>
    </p:spTree>
  </p:cSld>
  <p:clrMapOvr>
    <a:masterClrMapping/>
  </p:clrMapOvr>
  <p:transition spd="fast">
    <p:wipe dir="r"/>
  </p:transition>
</p:sld>
</file>

<file path=ppt/slides/slide6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805106" y="2501836"/>
            <a:ext cx="18318571" cy="6016753"/>
          </a:xfrm>
          <a:prstGeom prst="rect">
            <a:avLst/>
          </a:prstGeom>
        </p:spPr>
        <p:txBody>
          <a:bodyPr anchor="t" rtlCol="false" tIns="0" lIns="0" bIns="0" rIns="0">
            <a:spAutoFit/>
          </a:bodyPr>
          <a:lstStyle/>
          <a:p>
            <a:pPr algn="l">
              <a:lnSpc>
                <a:spcPts val="8063"/>
              </a:lnSpc>
            </a:pPr>
            <a:r>
              <a:rPr lang="en-US" sz="4199" spc="466" b="true">
                <a:solidFill>
                  <a:srgbClr val="000000"/>
                </a:solidFill>
                <a:latin typeface="Noto Sans Bold"/>
                <a:ea typeface="Noto Sans Bold"/>
                <a:cs typeface="Noto Sans Bold"/>
                <a:sym typeface="Noto Sans Bold"/>
              </a:rPr>
              <a:t>5/ </a:t>
            </a:r>
            <a:r>
              <a:rPr lang="en-US" sz="4199" spc="466">
                <a:solidFill>
                  <a:srgbClr val="000000"/>
                </a:solidFill>
                <a:latin typeface="Noto Sans"/>
                <a:ea typeface="Noto Sans"/>
                <a:cs typeface="Noto Sans"/>
                <a:sym typeface="Noto Sans"/>
              </a:rPr>
              <a:t>Hãy tìm tất cả các khóa cho lược đồ quan hệ sa</a:t>
            </a:r>
            <a:r>
              <a:rPr lang="en-US" sz="4199" spc="466">
                <a:solidFill>
                  <a:srgbClr val="000000"/>
                </a:solidFill>
                <a:latin typeface="Noto Sans"/>
                <a:ea typeface="Noto Sans"/>
                <a:cs typeface="Noto Sans"/>
                <a:sym typeface="Noto Sans"/>
              </a:rPr>
              <a:t>u: Q(BROKER,OF</a:t>
            </a:r>
            <a:r>
              <a:rPr lang="en-US" sz="4199" spc="466">
                <a:solidFill>
                  <a:srgbClr val="000000"/>
                </a:solidFill>
                <a:latin typeface="Noto Sans"/>
                <a:ea typeface="Noto Sans"/>
                <a:cs typeface="Noto Sans"/>
                <a:sym typeface="Noto Sans"/>
              </a:rPr>
              <a:t>FICE,STOCK,QUANTITY,INVESTOR,DIVIDENT) </a:t>
            </a:r>
          </a:p>
          <a:p>
            <a:pPr algn="l">
              <a:lnSpc>
                <a:spcPts val="8063"/>
              </a:lnSpc>
            </a:pPr>
            <a:r>
              <a:rPr lang="en-US" sz="4199" spc="466">
                <a:solidFill>
                  <a:srgbClr val="000000"/>
                </a:solidFill>
                <a:latin typeface="Noto Sans"/>
                <a:ea typeface="Noto Sans"/>
                <a:cs typeface="Noto Sans"/>
                <a:sym typeface="Noto Sans"/>
              </a:rPr>
              <a:t>F={STOCK → DIVIDENT </a:t>
            </a:r>
          </a:p>
          <a:p>
            <a:pPr algn="l">
              <a:lnSpc>
                <a:spcPts val="8063"/>
              </a:lnSpc>
            </a:pPr>
            <a:r>
              <a:rPr lang="en-US" sz="4199" spc="466">
                <a:solidFill>
                  <a:srgbClr val="000000"/>
                </a:solidFill>
                <a:latin typeface="Noto Sans"/>
                <a:ea typeface="Noto Sans"/>
                <a:cs typeface="Noto Sans"/>
                <a:sym typeface="Noto Sans"/>
              </a:rPr>
              <a:t>INVESTOR → BROKER </a:t>
            </a:r>
          </a:p>
          <a:p>
            <a:pPr algn="l">
              <a:lnSpc>
                <a:spcPts val="8063"/>
              </a:lnSpc>
            </a:pPr>
            <a:r>
              <a:rPr lang="en-US" sz="4199" spc="466">
                <a:solidFill>
                  <a:srgbClr val="000000"/>
                </a:solidFill>
                <a:latin typeface="Noto Sans"/>
                <a:ea typeface="Noto Sans"/>
                <a:cs typeface="Noto Sans"/>
                <a:sym typeface="Noto Sans"/>
              </a:rPr>
              <a:t>INVESTOR,STOCK → QUANTITY </a:t>
            </a:r>
          </a:p>
          <a:p>
            <a:pPr algn="l">
              <a:lnSpc>
                <a:spcPts val="8063"/>
              </a:lnSpc>
            </a:pPr>
            <a:r>
              <a:rPr lang="en-US" sz="4199" spc="466">
                <a:solidFill>
                  <a:srgbClr val="000000"/>
                </a:solidFill>
                <a:latin typeface="Noto Sans"/>
                <a:ea typeface="Noto Sans"/>
                <a:cs typeface="Noto Sans"/>
                <a:sym typeface="Noto Sans"/>
              </a:rPr>
              <a:t>BROKER → OFFICE }</a:t>
            </a:r>
          </a:p>
        </p:txBody>
      </p:sp>
    </p:spTree>
  </p:cSld>
  <p:clrMapOvr>
    <a:masterClrMapping/>
  </p:clrMapOvr>
  <p:transition spd="fast">
    <p:wipe dir="l"/>
  </p:transition>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3549817" y="3317912"/>
            <a:ext cx="7192402" cy="6093691"/>
          </a:xfrm>
          <a:custGeom>
            <a:avLst/>
            <a:gdLst/>
            <a:ahLst/>
            <a:cxnLst/>
            <a:rect r="r" b="b" t="t" l="l"/>
            <a:pathLst>
              <a:path h="6093691" w="7192402">
                <a:moveTo>
                  <a:pt x="0" y="0"/>
                </a:moveTo>
                <a:lnTo>
                  <a:pt x="7192402" y="0"/>
                </a:lnTo>
                <a:lnTo>
                  <a:pt x="7192402" y="6093691"/>
                </a:lnTo>
                <a:lnTo>
                  <a:pt x="0" y="6093691"/>
                </a:lnTo>
                <a:lnTo>
                  <a:pt x="0" y="0"/>
                </a:lnTo>
                <a:close/>
              </a:path>
            </a:pathLst>
          </a:custGeom>
          <a:blipFill>
            <a:blip r:embed="rId2"/>
            <a:stretch>
              <a:fillRect l="0" t="0" r="0" b="0"/>
            </a:stretch>
          </a:blipFill>
        </p:spPr>
      </p:sp>
      <p:sp>
        <p:nvSpPr>
          <p:cNvPr name="TextBox 15" id="15"/>
          <p:cNvSpPr txBox="true"/>
          <p:nvPr/>
        </p:nvSpPr>
        <p:spPr>
          <a:xfrm rot="0">
            <a:off x="3549817" y="10132"/>
            <a:ext cx="9938247" cy="3132328"/>
          </a:xfrm>
          <a:prstGeom prst="rect">
            <a:avLst/>
          </a:prstGeom>
        </p:spPr>
        <p:txBody>
          <a:bodyPr anchor="t" rtlCol="false" tIns="0" lIns="0" bIns="0" rIns="0">
            <a:spAutoFit/>
          </a:bodyPr>
          <a:lstStyle/>
          <a:p>
            <a:pPr algn="l">
              <a:lnSpc>
                <a:spcPts val="5095"/>
              </a:lnSpc>
            </a:pPr>
            <a:r>
              <a:rPr lang="en-US" sz="2799">
                <a:solidFill>
                  <a:srgbClr val="000000"/>
                </a:solidFill>
                <a:latin typeface="Noto Sans"/>
                <a:ea typeface="Noto Sans"/>
                <a:cs typeface="Noto Sans"/>
                <a:sym typeface="Noto Sans"/>
              </a:rPr>
              <a:t>VT = {STOCK, INVESTOR, BROCKER} </a:t>
            </a:r>
          </a:p>
          <a:p>
            <a:pPr algn="l">
              <a:lnSpc>
                <a:spcPts val="5095"/>
              </a:lnSpc>
            </a:pPr>
            <a:r>
              <a:rPr lang="en-US" sz="2799">
                <a:solidFill>
                  <a:srgbClr val="000000"/>
                </a:solidFill>
                <a:latin typeface="Noto Sans"/>
                <a:ea typeface="Noto Sans"/>
                <a:cs typeface="Noto Sans"/>
                <a:sym typeface="Noto Sans"/>
              </a:rPr>
              <a:t>VP = {DIVIDENT, BROCKER, QUANTITY, OFFICE} </a:t>
            </a:r>
          </a:p>
          <a:p>
            <a:pPr algn="l">
              <a:lnSpc>
                <a:spcPts val="5095"/>
              </a:lnSpc>
            </a:pPr>
            <a:r>
              <a:rPr lang="en-US" sz="2799">
                <a:solidFill>
                  <a:srgbClr val="000000"/>
                </a:solidFill>
                <a:latin typeface="Noto Sans"/>
                <a:ea typeface="Noto Sans"/>
                <a:cs typeface="Noto Sans"/>
                <a:sym typeface="Noto Sans"/>
              </a:rPr>
              <a:t>N = VT - VP ∪{Các phần tử có trong Q mà không có trong F}</a:t>
            </a:r>
          </a:p>
          <a:p>
            <a:pPr algn="l">
              <a:lnSpc>
                <a:spcPts val="5095"/>
              </a:lnSpc>
            </a:pPr>
            <a:r>
              <a:rPr lang="en-US" sz="2799">
                <a:solidFill>
                  <a:srgbClr val="000000"/>
                </a:solidFill>
                <a:latin typeface="Noto Sans"/>
                <a:ea typeface="Noto Sans"/>
                <a:cs typeface="Noto Sans"/>
                <a:sym typeface="Noto Sans"/>
              </a:rPr>
              <a:t> = {STOCK, INVESTOR}</a:t>
            </a:r>
          </a:p>
          <a:p>
            <a:pPr algn="l">
              <a:lnSpc>
                <a:spcPts val="5095"/>
              </a:lnSpc>
            </a:pPr>
            <a:r>
              <a:rPr lang="en-US" sz="2799">
                <a:solidFill>
                  <a:srgbClr val="000000"/>
                </a:solidFill>
                <a:latin typeface="Noto Sans"/>
                <a:ea typeface="Noto Sans"/>
                <a:cs typeface="Noto Sans"/>
                <a:sym typeface="Noto Sans"/>
              </a:rPr>
              <a:t>Tập trung gian = Trái ∩ Phải = {BROKER}</a:t>
            </a:r>
          </a:p>
        </p:txBody>
      </p:sp>
      <p:sp>
        <p:nvSpPr>
          <p:cNvPr name="TextBox 16" id="16"/>
          <p:cNvSpPr txBox="true"/>
          <p:nvPr/>
        </p:nvSpPr>
        <p:spPr>
          <a:xfrm rot="0">
            <a:off x="2178410" y="9525903"/>
            <a:ext cx="12681061" cy="48133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Noto Sans"/>
                <a:ea typeface="Noto Sans"/>
                <a:cs typeface="Noto Sans"/>
                <a:sym typeface="Noto Sans"/>
              </a:rPr>
              <a:t>=&gt; Vậy tất cả khóa của lược đồ quan hệ là {STOCK, INVESTOR}</a:t>
            </a:r>
          </a:p>
        </p:txBody>
      </p:sp>
    </p:spTree>
  </p:cSld>
  <p:clrMapOvr>
    <a:masterClrMapping/>
  </p:clrMapOvr>
  <p:transition spd="fast">
    <p:wipe dir="l"/>
  </p:transition>
</p:sld>
</file>

<file path=ppt/slides/slide6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784968" y="1696265"/>
            <a:ext cx="14718065" cy="6580145"/>
          </a:xfrm>
          <a:prstGeom prst="rect">
            <a:avLst/>
          </a:prstGeom>
        </p:spPr>
        <p:txBody>
          <a:bodyPr anchor="t" rtlCol="false" tIns="0" lIns="0" bIns="0" rIns="0">
            <a:spAutoFit/>
          </a:bodyPr>
          <a:lstStyle/>
          <a:p>
            <a:pPr algn="l">
              <a:lnSpc>
                <a:spcPts val="8831"/>
              </a:lnSpc>
            </a:pPr>
            <a:r>
              <a:rPr lang="en-US" sz="4599" spc="510" b="true">
                <a:solidFill>
                  <a:srgbClr val="000000"/>
                </a:solidFill>
                <a:latin typeface="Noto Sans Bold"/>
                <a:ea typeface="Noto Sans Bold"/>
                <a:cs typeface="Noto Sans Bold"/>
                <a:sym typeface="Noto Sans Bold"/>
              </a:rPr>
              <a:t> 6/</a:t>
            </a:r>
            <a:r>
              <a:rPr lang="en-US" sz="4599" spc="510">
                <a:solidFill>
                  <a:srgbClr val="000000"/>
                </a:solidFill>
                <a:latin typeface="Noto Sans"/>
                <a:ea typeface="Noto Sans"/>
                <a:cs typeface="Noto Sans"/>
                <a:sym typeface="Noto Sans"/>
              </a:rPr>
              <a:t> Xét lược đồ quan hệ v</a:t>
            </a:r>
            <a:r>
              <a:rPr lang="en-US" sz="4599" spc="510">
                <a:solidFill>
                  <a:srgbClr val="000000"/>
                </a:solidFill>
                <a:latin typeface="Noto Sans"/>
                <a:ea typeface="Noto Sans"/>
                <a:cs typeface="Noto Sans"/>
                <a:sym typeface="Noto Sans"/>
              </a:rPr>
              <a:t>à tập phụ thuộc dữ liệu:</a:t>
            </a:r>
          </a:p>
          <a:p>
            <a:pPr algn="l">
              <a:lnSpc>
                <a:spcPts val="8831"/>
              </a:lnSpc>
            </a:pPr>
            <a:r>
              <a:rPr lang="en-US" sz="4599" spc="510">
                <a:solidFill>
                  <a:srgbClr val="000000"/>
                </a:solidFill>
                <a:latin typeface="Noto Sans"/>
                <a:ea typeface="Noto Sans"/>
                <a:cs typeface="Noto Sans"/>
                <a:sym typeface="Noto Sans"/>
              </a:rPr>
              <a:t>Q(C,T,H,R,S,G) </a:t>
            </a:r>
          </a:p>
          <a:p>
            <a:pPr algn="l">
              <a:lnSpc>
                <a:spcPts val="8831"/>
              </a:lnSpc>
            </a:pPr>
            <a:r>
              <a:rPr lang="en-US" sz="4599" spc="510">
                <a:solidFill>
                  <a:srgbClr val="000000"/>
                </a:solidFill>
                <a:latin typeface="Noto Sans"/>
                <a:ea typeface="Noto Sans"/>
                <a:cs typeface="Noto Sans"/>
                <a:sym typeface="Noto Sans"/>
              </a:rPr>
              <a:t>f={ f₁: C→T; f₂: HR→ C; f₃: HT→ R; f₄: CS→ G; f₅: HS→ R} </a:t>
            </a:r>
          </a:p>
          <a:p>
            <a:pPr algn="l">
              <a:lnSpc>
                <a:spcPts val="8831"/>
              </a:lnSpc>
            </a:pPr>
            <a:r>
              <a:rPr lang="en-US" sz="4599" spc="510">
                <a:solidFill>
                  <a:srgbClr val="000000"/>
                </a:solidFill>
                <a:latin typeface="Noto Sans"/>
                <a:ea typeface="Noto Sans"/>
                <a:cs typeface="Noto Sans"/>
                <a:sym typeface="Noto Sans"/>
              </a:rPr>
              <a:t>Tìm phủ tối thiểu của F</a:t>
            </a:r>
          </a:p>
        </p:txBody>
      </p:sp>
    </p:spTree>
  </p:cSld>
  <p:clrMapOvr>
    <a:masterClrMapping/>
  </p:clrMapOvr>
  <p:transition spd="fast">
    <p:wipe dir="u"/>
  </p:transition>
</p:sld>
</file>

<file path=ppt/slides/slide6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351507" y="517779"/>
            <a:ext cx="13689112" cy="9108567"/>
          </a:xfrm>
          <a:prstGeom prst="rect">
            <a:avLst/>
          </a:prstGeom>
        </p:spPr>
        <p:txBody>
          <a:bodyPr anchor="t" rtlCol="false" tIns="0" lIns="0" bIns="0" rIns="0">
            <a:spAutoFit/>
          </a:bodyPr>
          <a:lstStyle/>
          <a:p>
            <a:pPr algn="l">
              <a:lnSpc>
                <a:spcPts val="4523"/>
              </a:lnSpc>
            </a:pPr>
            <a:r>
              <a:rPr lang="en-US" sz="2599">
                <a:solidFill>
                  <a:srgbClr val="F31711"/>
                </a:solidFill>
                <a:latin typeface="Noto Sans"/>
                <a:ea typeface="Noto Sans"/>
                <a:cs typeface="Noto Sans"/>
                <a:sym typeface="Noto Sans"/>
              </a:rPr>
              <a:t>B1: Phân rã vế phải của phụ thuộc hàm.</a:t>
            </a:r>
          </a:p>
          <a:p>
            <a:pPr algn="l">
              <a:lnSpc>
                <a:spcPts val="4523"/>
              </a:lnSpc>
            </a:pPr>
            <a:r>
              <a:rPr lang="en-US" sz="2599">
                <a:solidFill>
                  <a:srgbClr val="000000"/>
                </a:solidFill>
                <a:latin typeface="Noto Sans"/>
                <a:ea typeface="Noto Sans"/>
                <a:cs typeface="Noto Sans"/>
                <a:sym typeface="Noto Sans"/>
              </a:rPr>
              <a:t>f ={ f₁: C → T; f₂: HR → C; f₃: HT → R; f₄: CS → G; f₅: HS → R}</a:t>
            </a:r>
          </a:p>
          <a:p>
            <a:pPr algn="l">
              <a:lnSpc>
                <a:spcPts val="4523"/>
              </a:lnSpc>
            </a:pPr>
            <a:r>
              <a:rPr lang="en-US" sz="2599">
                <a:solidFill>
                  <a:srgbClr val="F31711"/>
                </a:solidFill>
                <a:latin typeface="Noto Sans"/>
                <a:ea typeface="Noto Sans"/>
                <a:cs typeface="Noto Sans"/>
                <a:sym typeface="Noto Sans"/>
              </a:rPr>
              <a:t>B2: Loại thuộc tính vế trái dư thừa (Không xét phụ thuộc hàm mà vế trái có 1 thuộc tính)</a:t>
            </a:r>
            <a:r>
              <a:rPr lang="en-US" b="true" sz="2599">
                <a:solidFill>
                  <a:srgbClr val="000000"/>
                </a:solidFill>
                <a:latin typeface="Noto Sans Bold"/>
                <a:ea typeface="Noto Sans Bold"/>
                <a:cs typeface="Noto Sans Bold"/>
                <a:sym typeface="Noto Sans Bold"/>
              </a:rPr>
              <a:t>.</a:t>
            </a:r>
          </a:p>
          <a:p>
            <a:pPr algn="l">
              <a:lnSpc>
                <a:spcPts val="4523"/>
              </a:lnSpc>
            </a:pPr>
            <a:r>
              <a:rPr lang="en-US" b="true" sz="2599">
                <a:solidFill>
                  <a:srgbClr val="000000"/>
                </a:solidFill>
                <a:latin typeface="Noto Sans Bold"/>
                <a:ea typeface="Noto Sans Bold"/>
                <a:cs typeface="Noto Sans Bold"/>
                <a:sym typeface="Noto Sans Bold"/>
              </a:rPr>
              <a:t>+ Xét f2: HR → C</a:t>
            </a:r>
          </a:p>
          <a:p>
            <a:pPr algn="l">
              <a:lnSpc>
                <a:spcPts val="4523"/>
              </a:lnSpc>
            </a:pPr>
            <a:r>
              <a:rPr lang="en-US" sz="2599">
                <a:solidFill>
                  <a:srgbClr val="000000"/>
                </a:solidFill>
                <a:latin typeface="Noto Sans"/>
                <a:ea typeface="Noto Sans"/>
                <a:cs typeface="Noto Sans"/>
                <a:sym typeface="Noto Sans"/>
              </a:rPr>
              <a:t>H+f-f2 = H =&gt; Không chứa C, R không thừa</a:t>
            </a:r>
          </a:p>
          <a:p>
            <a:pPr algn="l">
              <a:lnSpc>
                <a:spcPts val="4523"/>
              </a:lnSpc>
            </a:pPr>
            <a:r>
              <a:rPr lang="en-US" sz="2599">
                <a:solidFill>
                  <a:srgbClr val="000000"/>
                </a:solidFill>
                <a:latin typeface="Noto Sans"/>
                <a:ea typeface="Noto Sans"/>
                <a:cs typeface="Noto Sans"/>
                <a:sym typeface="Noto Sans"/>
              </a:rPr>
              <a:t>R+f-f2 = R =&gt; Không chứa C, H không thừa</a:t>
            </a:r>
          </a:p>
          <a:p>
            <a:pPr algn="l">
              <a:lnSpc>
                <a:spcPts val="4523"/>
              </a:lnSpc>
            </a:pPr>
            <a:r>
              <a:rPr lang="en-US" b="true" sz="2599">
                <a:solidFill>
                  <a:srgbClr val="000000"/>
                </a:solidFill>
                <a:latin typeface="Noto Sans Bold"/>
                <a:ea typeface="Noto Sans Bold"/>
                <a:cs typeface="Noto Sans Bold"/>
                <a:sym typeface="Noto Sans Bold"/>
              </a:rPr>
              <a:t>+ Xét f₃: HT → R</a:t>
            </a:r>
          </a:p>
          <a:p>
            <a:pPr algn="l">
              <a:lnSpc>
                <a:spcPts val="4523"/>
              </a:lnSpc>
            </a:pPr>
            <a:r>
              <a:rPr lang="en-US" sz="2599">
                <a:solidFill>
                  <a:srgbClr val="000000"/>
                </a:solidFill>
                <a:latin typeface="Noto Sans"/>
                <a:ea typeface="Noto Sans"/>
                <a:cs typeface="Noto Sans"/>
                <a:sym typeface="Noto Sans"/>
              </a:rPr>
              <a:t>H+f-f3 = H =&gt; Không chứa R, T không thừa</a:t>
            </a:r>
          </a:p>
          <a:p>
            <a:pPr algn="l">
              <a:lnSpc>
                <a:spcPts val="4523"/>
              </a:lnSpc>
            </a:pPr>
            <a:r>
              <a:rPr lang="en-US" sz="2599">
                <a:solidFill>
                  <a:srgbClr val="000000"/>
                </a:solidFill>
                <a:latin typeface="Noto Sans"/>
                <a:ea typeface="Noto Sans"/>
                <a:cs typeface="Noto Sans"/>
                <a:sym typeface="Noto Sans"/>
              </a:rPr>
              <a:t>T+f-f3 = T =&gt; Không chứa R, H không thừa</a:t>
            </a:r>
          </a:p>
          <a:p>
            <a:pPr algn="l">
              <a:lnSpc>
                <a:spcPts val="4523"/>
              </a:lnSpc>
            </a:pPr>
            <a:r>
              <a:rPr lang="en-US" b="true" sz="2599">
                <a:solidFill>
                  <a:srgbClr val="000000"/>
                </a:solidFill>
                <a:latin typeface="Noto Sans Bold"/>
                <a:ea typeface="Noto Sans Bold"/>
                <a:cs typeface="Noto Sans Bold"/>
                <a:sym typeface="Noto Sans Bold"/>
              </a:rPr>
              <a:t>+ Xét f₄: CS → G </a:t>
            </a:r>
          </a:p>
          <a:p>
            <a:pPr algn="l">
              <a:lnSpc>
                <a:spcPts val="4523"/>
              </a:lnSpc>
            </a:pPr>
            <a:r>
              <a:rPr lang="en-US" sz="2599">
                <a:solidFill>
                  <a:srgbClr val="000000"/>
                </a:solidFill>
                <a:latin typeface="Noto Sans"/>
                <a:ea typeface="Noto Sans"/>
                <a:cs typeface="Noto Sans"/>
                <a:sym typeface="Noto Sans"/>
              </a:rPr>
              <a:t>C+f-f4 = CT =&gt; Không chứa G, S không thừa</a:t>
            </a:r>
          </a:p>
          <a:p>
            <a:pPr algn="l">
              <a:lnSpc>
                <a:spcPts val="4523"/>
              </a:lnSpc>
            </a:pPr>
            <a:r>
              <a:rPr lang="en-US" sz="2599">
                <a:solidFill>
                  <a:srgbClr val="000000"/>
                </a:solidFill>
                <a:latin typeface="Noto Sans"/>
                <a:ea typeface="Noto Sans"/>
                <a:cs typeface="Noto Sans"/>
                <a:sym typeface="Noto Sans"/>
              </a:rPr>
              <a:t>S+f-f4 = S =&gt; Không chứa G, S không thừa</a:t>
            </a:r>
          </a:p>
          <a:p>
            <a:pPr algn="l">
              <a:lnSpc>
                <a:spcPts val="4523"/>
              </a:lnSpc>
            </a:pPr>
            <a:r>
              <a:rPr lang="en-US" b="true" sz="2599">
                <a:solidFill>
                  <a:srgbClr val="000000"/>
                </a:solidFill>
                <a:latin typeface="Noto Sans Bold"/>
                <a:ea typeface="Noto Sans Bold"/>
                <a:cs typeface="Noto Sans Bold"/>
                <a:sym typeface="Noto Sans Bold"/>
              </a:rPr>
              <a:t>+ Xét f₅: HS → R</a:t>
            </a:r>
          </a:p>
          <a:p>
            <a:pPr algn="l">
              <a:lnSpc>
                <a:spcPts val="4523"/>
              </a:lnSpc>
            </a:pPr>
            <a:r>
              <a:rPr lang="en-US" sz="2599">
                <a:solidFill>
                  <a:srgbClr val="000000"/>
                </a:solidFill>
                <a:latin typeface="Noto Sans"/>
                <a:ea typeface="Noto Sans"/>
                <a:cs typeface="Noto Sans"/>
                <a:sym typeface="Noto Sans"/>
              </a:rPr>
              <a:t>H+f-f5 = H =&gt; Không chứa R, S không thừa</a:t>
            </a:r>
          </a:p>
          <a:p>
            <a:pPr algn="l">
              <a:lnSpc>
                <a:spcPts val="4523"/>
              </a:lnSpc>
            </a:pPr>
            <a:r>
              <a:rPr lang="en-US" sz="2599">
                <a:solidFill>
                  <a:srgbClr val="000000"/>
                </a:solidFill>
                <a:latin typeface="Noto Sans"/>
                <a:ea typeface="Noto Sans"/>
                <a:cs typeface="Noto Sans"/>
                <a:sym typeface="Noto Sans"/>
              </a:rPr>
              <a:t>S+f-f5 = S =&gt; Không chứa R, H không thừa</a:t>
            </a:r>
          </a:p>
          <a:p>
            <a:pPr algn="l">
              <a:lnSpc>
                <a:spcPts val="4523"/>
              </a:lnSpc>
            </a:pPr>
            <a:r>
              <a:rPr lang="en-US" b="true" sz="2599">
                <a:solidFill>
                  <a:srgbClr val="000000"/>
                </a:solidFill>
                <a:latin typeface="Noto Sans Bold"/>
                <a:ea typeface="Noto Sans Bold"/>
                <a:cs typeface="Noto Sans Bold"/>
                <a:sym typeface="Noto Sans Bold"/>
              </a:rPr>
              <a:t>=&gt;</a:t>
            </a:r>
            <a:r>
              <a:rPr lang="en-US" sz="2599">
                <a:solidFill>
                  <a:srgbClr val="000000"/>
                </a:solidFill>
                <a:latin typeface="Noto Sans"/>
                <a:ea typeface="Noto Sans"/>
                <a:cs typeface="Noto Sans"/>
                <a:sym typeface="Noto Sans"/>
              </a:rPr>
              <a:t> f = {f₁: C → T; f₂: HR → C; f₃: HT → R; f₄: CS → G; f₅: HS → R}</a:t>
            </a:r>
          </a:p>
        </p:txBody>
      </p:sp>
    </p:spTree>
  </p:cSld>
  <p:clrMapOvr>
    <a:masterClrMapping/>
  </p:clrMapOvr>
  <p:transition spd="fast">
    <p:wipe dir="u"/>
  </p:transition>
</p:sld>
</file>

<file path=ppt/slides/slide6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366979" y="8249966"/>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872568" y="10002397"/>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811368" y="-3392927"/>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1136214" y="-1697329"/>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028700" y="1585231"/>
            <a:ext cx="16831670" cy="6528164"/>
          </a:xfrm>
          <a:prstGeom prst="rect">
            <a:avLst/>
          </a:prstGeom>
        </p:spPr>
        <p:txBody>
          <a:bodyPr anchor="t" rtlCol="false" tIns="0" lIns="0" bIns="0" rIns="0">
            <a:spAutoFit/>
          </a:bodyPr>
          <a:lstStyle/>
          <a:p>
            <a:pPr algn="l">
              <a:lnSpc>
                <a:spcPts val="6540"/>
              </a:lnSpc>
            </a:pPr>
            <a:r>
              <a:rPr lang="en-US" sz="3099">
                <a:solidFill>
                  <a:srgbClr val="F31711"/>
                </a:solidFill>
                <a:latin typeface="Noto Sans"/>
                <a:ea typeface="Noto Sans"/>
                <a:cs typeface="Noto Sans"/>
                <a:sym typeface="Noto Sans"/>
              </a:rPr>
              <a:t>B3: Loại phụ thuộc hàm dư thừa (Không xét phụ thuộc hàm có vế phải chỉ xuất hiện một lần).</a:t>
            </a:r>
          </a:p>
          <a:p>
            <a:pPr algn="l">
              <a:lnSpc>
                <a:spcPts val="6540"/>
              </a:lnSpc>
            </a:pPr>
            <a:r>
              <a:rPr lang="en-US" b="true" sz="3099">
                <a:solidFill>
                  <a:srgbClr val="000000"/>
                </a:solidFill>
                <a:latin typeface="Noto Sans Bold"/>
                <a:ea typeface="Noto Sans Bold"/>
                <a:cs typeface="Noto Sans Bold"/>
                <a:sym typeface="Noto Sans Bold"/>
              </a:rPr>
              <a:t>+ Xét f₃: HT → R</a:t>
            </a:r>
          </a:p>
          <a:p>
            <a:pPr algn="l">
              <a:lnSpc>
                <a:spcPts val="6540"/>
              </a:lnSpc>
            </a:pPr>
            <a:r>
              <a:rPr lang="en-US" sz="3099">
                <a:solidFill>
                  <a:srgbClr val="000000"/>
                </a:solidFill>
                <a:latin typeface="Noto Sans"/>
                <a:ea typeface="Noto Sans"/>
                <a:cs typeface="Noto Sans"/>
                <a:sym typeface="Noto Sans"/>
              </a:rPr>
              <a:t>HT+f-f3 = HT =&gt; Không chứa R, f₃ không thừa</a:t>
            </a:r>
          </a:p>
          <a:p>
            <a:pPr algn="l">
              <a:lnSpc>
                <a:spcPts val="6540"/>
              </a:lnSpc>
            </a:pPr>
            <a:r>
              <a:rPr lang="en-US" b="true" sz="3099">
                <a:solidFill>
                  <a:srgbClr val="000000"/>
                </a:solidFill>
                <a:latin typeface="Noto Sans Bold"/>
                <a:ea typeface="Noto Sans Bold"/>
                <a:cs typeface="Noto Sans Bold"/>
                <a:sym typeface="Noto Sans Bold"/>
              </a:rPr>
              <a:t>+ Xét f₅: HS → R</a:t>
            </a:r>
          </a:p>
          <a:p>
            <a:pPr algn="l">
              <a:lnSpc>
                <a:spcPts val="6540"/>
              </a:lnSpc>
            </a:pPr>
            <a:r>
              <a:rPr lang="en-US" sz="3099">
                <a:solidFill>
                  <a:srgbClr val="000000"/>
                </a:solidFill>
                <a:latin typeface="Noto Sans"/>
                <a:ea typeface="Noto Sans"/>
                <a:cs typeface="Noto Sans"/>
                <a:sym typeface="Noto Sans"/>
              </a:rPr>
              <a:t>HS+f-f5 = HS =&gt; Không chứa R, f₅ không thừa</a:t>
            </a:r>
          </a:p>
          <a:p>
            <a:pPr algn="l">
              <a:lnSpc>
                <a:spcPts val="6540"/>
              </a:lnSpc>
            </a:pPr>
            <a:r>
              <a:rPr lang="en-US" sz="3099">
                <a:solidFill>
                  <a:srgbClr val="000000"/>
                </a:solidFill>
                <a:latin typeface="Noto Sans"/>
                <a:ea typeface="Noto Sans"/>
                <a:cs typeface="Noto Sans"/>
                <a:sym typeface="Noto Sans"/>
              </a:rPr>
              <a:t>=&gt; f = {f₁: C → T; f₂: HR → C; f₃: HT → R; f₄: CS → G; f₅: HS → R}</a:t>
            </a:r>
          </a:p>
          <a:p>
            <a:pPr algn="l">
              <a:lnSpc>
                <a:spcPts val="6540"/>
              </a:lnSpc>
            </a:pPr>
            <a:r>
              <a:rPr lang="en-US" b="true" sz="3099">
                <a:solidFill>
                  <a:srgbClr val="000000"/>
                </a:solidFill>
                <a:latin typeface="Noto Sans Bold"/>
                <a:ea typeface="Noto Sans Bold"/>
                <a:cs typeface="Noto Sans Bold"/>
                <a:sym typeface="Noto Sans Bold"/>
              </a:rPr>
              <a:t>Vậy phủ tối thiểu của F</a:t>
            </a:r>
            <a:r>
              <a:rPr lang="en-US" sz="3099">
                <a:solidFill>
                  <a:srgbClr val="000000"/>
                </a:solidFill>
                <a:latin typeface="Noto Sans"/>
                <a:ea typeface="Noto Sans"/>
                <a:cs typeface="Noto Sans"/>
                <a:sym typeface="Noto Sans"/>
              </a:rPr>
              <a:t> =&gt; Fmin = {f₁: C → T; f₂: HR → C; f₃: HT → R; f₄: CS → G; f₅: HS → R}</a:t>
            </a:r>
          </a:p>
        </p:txBody>
      </p:sp>
    </p:spTree>
  </p:cSld>
  <p:clrMapOvr>
    <a:masterClrMapping/>
  </p:clrMapOvr>
  <p:transition spd="fast">
    <p:wipe dir="d"/>
  </p:transition>
</p:sld>
</file>

<file path=ppt/slides/slide6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007111" y="2134025"/>
            <a:ext cx="14273778" cy="5695100"/>
          </a:xfrm>
          <a:prstGeom prst="rect">
            <a:avLst/>
          </a:prstGeom>
        </p:spPr>
        <p:txBody>
          <a:bodyPr anchor="t" rtlCol="false" tIns="0" lIns="0" bIns="0" rIns="0">
            <a:spAutoFit/>
          </a:bodyPr>
          <a:lstStyle/>
          <a:p>
            <a:pPr algn="l">
              <a:lnSpc>
                <a:spcPts val="9215"/>
              </a:lnSpc>
            </a:pPr>
            <a:r>
              <a:rPr lang="en-US" sz="4799" spc="532" b="true">
                <a:solidFill>
                  <a:srgbClr val="000000"/>
                </a:solidFill>
                <a:latin typeface="Noto Sans Bold"/>
                <a:ea typeface="Noto Sans Bold"/>
                <a:cs typeface="Noto Sans Bold"/>
                <a:sym typeface="Noto Sans Bold"/>
              </a:rPr>
              <a:t>7/</a:t>
            </a:r>
            <a:r>
              <a:rPr lang="en-US" b="true" sz="4799" spc="532">
                <a:solidFill>
                  <a:srgbClr val="000000"/>
                </a:solidFill>
                <a:latin typeface="Noto Sans Bold"/>
                <a:ea typeface="Noto Sans Bold"/>
                <a:cs typeface="Noto Sans Bold"/>
                <a:sym typeface="Noto Sans Bold"/>
              </a:rPr>
              <a:t> </a:t>
            </a:r>
          </a:p>
          <a:p>
            <a:pPr algn="l">
              <a:lnSpc>
                <a:spcPts val="9215"/>
              </a:lnSpc>
            </a:pPr>
            <a:r>
              <a:rPr lang="en-US" sz="4799" spc="532">
                <a:solidFill>
                  <a:srgbClr val="000000"/>
                </a:solidFill>
                <a:latin typeface="Noto Sans"/>
                <a:ea typeface="Noto Sans"/>
                <a:cs typeface="Noto Sans"/>
                <a:sym typeface="Noto Sans"/>
              </a:rPr>
              <a:t>Q(A,B,C,D,E,H) </a:t>
            </a:r>
          </a:p>
          <a:p>
            <a:pPr algn="l">
              <a:lnSpc>
                <a:spcPts val="9215"/>
              </a:lnSpc>
            </a:pPr>
            <a:r>
              <a:rPr lang="en-US" sz="4799" spc="532">
                <a:solidFill>
                  <a:srgbClr val="000000"/>
                </a:solidFill>
                <a:latin typeface="Noto Sans"/>
                <a:ea typeface="Noto Sans"/>
                <a:cs typeface="Noto Sans"/>
                <a:sym typeface="Noto Sans"/>
              </a:rPr>
              <a:t>F={A → E; C → D; E → DH} </a:t>
            </a:r>
          </a:p>
          <a:p>
            <a:pPr algn="l">
              <a:lnSpc>
                <a:spcPts val="9215"/>
              </a:lnSpc>
            </a:pPr>
            <a:r>
              <a:rPr lang="en-US" sz="4799" spc="532">
                <a:solidFill>
                  <a:srgbClr val="000000"/>
                </a:solidFill>
                <a:latin typeface="Noto Sans"/>
                <a:ea typeface="Noto Sans"/>
                <a:cs typeface="Noto Sans"/>
                <a:sym typeface="Noto Sans"/>
              </a:rPr>
              <a:t>Chứng minh K={A,B,C} là khóa duy nhất của Q</a:t>
            </a:r>
          </a:p>
        </p:txBody>
      </p:sp>
    </p:spTree>
  </p:cSld>
  <p:clrMapOvr>
    <a:masterClrMapping/>
  </p:clrMapOvr>
  <p:transition spd="fast">
    <p:wipe dir="d"/>
  </p:transition>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87654" y="1144596"/>
            <a:ext cx="15103749" cy="7801793"/>
          </a:xfrm>
          <a:custGeom>
            <a:avLst/>
            <a:gdLst/>
            <a:ahLst/>
            <a:cxnLst/>
            <a:rect r="r" b="b" t="t" l="l"/>
            <a:pathLst>
              <a:path h="7801793" w="15103749">
                <a:moveTo>
                  <a:pt x="0" y="0"/>
                </a:moveTo>
                <a:lnTo>
                  <a:pt x="15103749" y="0"/>
                </a:lnTo>
                <a:lnTo>
                  <a:pt x="15103749" y="7801792"/>
                </a:lnTo>
                <a:lnTo>
                  <a:pt x="0" y="7801792"/>
                </a:lnTo>
                <a:lnTo>
                  <a:pt x="0" y="0"/>
                </a:lnTo>
                <a:close/>
              </a:path>
            </a:pathLst>
          </a:custGeom>
          <a:blipFill>
            <a:blip r:embed="rId2"/>
            <a:stretch>
              <a:fillRect l="0" t="0" r="0" b="0"/>
            </a:stretch>
          </a:blipFill>
        </p:spPr>
      </p:sp>
      <p:grpSp>
        <p:nvGrpSpPr>
          <p:cNvPr name="Group 3" id="3"/>
          <p:cNvGrpSpPr/>
          <p:nvPr/>
        </p:nvGrpSpPr>
        <p:grpSpPr>
          <a:xfrm rot="2889583">
            <a:off x="14089407" y="7527829"/>
            <a:ext cx="6986782" cy="8647287"/>
            <a:chOff x="0" y="0"/>
            <a:chExt cx="1906815" cy="2359996"/>
          </a:xfrm>
        </p:grpSpPr>
        <p:sp>
          <p:nvSpPr>
            <p:cNvPr name="Freeform 4" id="4"/>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5" id="5"/>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6" id="6"/>
          <p:cNvGrpSpPr/>
          <p:nvPr/>
        </p:nvGrpSpPr>
        <p:grpSpPr>
          <a:xfrm rot="2889583">
            <a:off x="14762946" y="9051884"/>
            <a:ext cx="6986782" cy="6544861"/>
            <a:chOff x="0" y="0"/>
            <a:chExt cx="1906815" cy="1786207"/>
          </a:xfrm>
        </p:grpSpPr>
        <p:sp>
          <p:nvSpPr>
            <p:cNvPr name="Freeform 7" id="7"/>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8" id="8"/>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9" id="9"/>
          <p:cNvGrpSpPr/>
          <p:nvPr/>
        </p:nvGrpSpPr>
        <p:grpSpPr>
          <a:xfrm rot="2889583">
            <a:off x="-469608" y="-3153696"/>
            <a:ext cx="2549429" cy="8029063"/>
            <a:chOff x="0" y="0"/>
            <a:chExt cx="695784" cy="2191272"/>
          </a:xfrm>
        </p:grpSpPr>
        <p:sp>
          <p:nvSpPr>
            <p:cNvPr name="Freeform 10" id="10"/>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1" id="11"/>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2" id="12"/>
          <p:cNvGrpSpPr/>
          <p:nvPr/>
        </p:nvGrpSpPr>
        <p:grpSpPr>
          <a:xfrm rot="2889583">
            <a:off x="-794455" y="-1458097"/>
            <a:ext cx="1833864" cy="4699825"/>
            <a:chOff x="0" y="0"/>
            <a:chExt cx="500494" cy="1282664"/>
          </a:xfrm>
        </p:grpSpPr>
        <p:sp>
          <p:nvSpPr>
            <p:cNvPr name="Freeform 13" id="13"/>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4" id="14"/>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Tree>
  </p:cSld>
  <p:clrMapOvr>
    <a:masterClrMapping/>
  </p:clrMapOvr>
  <p:transition spd="fast">
    <p:wipe dir="r"/>
  </p:transition>
</p:sld>
</file>

<file path=ppt/slides/slide6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827301" y="2002049"/>
            <a:ext cx="13203362" cy="5536768"/>
          </a:xfrm>
          <a:prstGeom prst="rect">
            <a:avLst/>
          </a:prstGeom>
        </p:spPr>
        <p:txBody>
          <a:bodyPr anchor="t" rtlCol="false" tIns="0" lIns="0" bIns="0" rIns="0">
            <a:spAutoFit/>
          </a:bodyPr>
          <a:lstStyle/>
          <a:p>
            <a:pPr algn="l">
              <a:lnSpc>
                <a:spcPts val="10367"/>
              </a:lnSpc>
            </a:pPr>
            <a:r>
              <a:rPr lang="en-US" sz="5399" spc="599" b="true">
                <a:solidFill>
                  <a:srgbClr val="000000"/>
                </a:solidFill>
                <a:latin typeface="Noto Sans Bold"/>
                <a:ea typeface="Noto Sans Bold"/>
                <a:cs typeface="Noto Sans Bold"/>
                <a:sym typeface="Noto Sans Bold"/>
              </a:rPr>
              <a:t>8/</a:t>
            </a:r>
          </a:p>
          <a:p>
            <a:pPr algn="l">
              <a:lnSpc>
                <a:spcPts val="11519"/>
              </a:lnSpc>
            </a:pPr>
            <a:r>
              <a:rPr lang="en-US" sz="5999" spc="665">
                <a:solidFill>
                  <a:srgbClr val="000000"/>
                </a:solidFill>
                <a:latin typeface="Noto Sans"/>
                <a:ea typeface="Noto Sans"/>
                <a:cs typeface="Noto Sans"/>
                <a:sym typeface="Noto Sans"/>
              </a:rPr>
              <a:t>Q(A,B,C,D) </a:t>
            </a:r>
          </a:p>
          <a:p>
            <a:pPr algn="l">
              <a:lnSpc>
                <a:spcPts val="11519"/>
              </a:lnSpc>
            </a:pPr>
            <a:r>
              <a:rPr lang="en-US" sz="5999" spc="665">
                <a:solidFill>
                  <a:srgbClr val="000000"/>
                </a:solidFill>
                <a:latin typeface="Noto Sans"/>
                <a:ea typeface="Noto Sans"/>
                <a:cs typeface="Noto Sans"/>
                <a:sym typeface="Noto Sans"/>
              </a:rPr>
              <a:t>F={AB→C; D→B; C→ABD} </a:t>
            </a:r>
          </a:p>
          <a:p>
            <a:pPr algn="l">
              <a:lnSpc>
                <a:spcPts val="11519"/>
              </a:lnSpc>
            </a:pPr>
            <a:r>
              <a:rPr lang="en-US" sz="5999" spc="665">
                <a:solidFill>
                  <a:srgbClr val="000000"/>
                </a:solidFill>
                <a:latin typeface="Noto Sans"/>
                <a:ea typeface="Noto Sans"/>
                <a:cs typeface="Noto Sans"/>
                <a:sym typeface="Noto Sans"/>
              </a:rPr>
              <a:t>Hãy tìm tất cả các khóa của Q</a:t>
            </a:r>
          </a:p>
        </p:txBody>
      </p:sp>
    </p:spTree>
  </p:cSld>
  <p:clrMapOvr>
    <a:masterClrMapping/>
  </p:clrMapOvr>
  <p:transition spd="fast">
    <p:wipe dir="r"/>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7594" y="0"/>
            <a:ext cx="17572812" cy="10433857"/>
          </a:xfrm>
          <a:custGeom>
            <a:avLst/>
            <a:gdLst/>
            <a:ahLst/>
            <a:cxnLst/>
            <a:rect r="r" b="b" t="t" l="l"/>
            <a:pathLst>
              <a:path h="10433857" w="17572812">
                <a:moveTo>
                  <a:pt x="0" y="0"/>
                </a:moveTo>
                <a:lnTo>
                  <a:pt x="17572812" y="0"/>
                </a:lnTo>
                <a:lnTo>
                  <a:pt x="17572812" y="10433857"/>
                </a:lnTo>
                <a:lnTo>
                  <a:pt x="0" y="10433857"/>
                </a:lnTo>
                <a:lnTo>
                  <a:pt x="0" y="0"/>
                </a:lnTo>
                <a:close/>
              </a:path>
            </a:pathLst>
          </a:custGeom>
          <a:blipFill>
            <a:blip r:embed="rId2"/>
            <a:stretch>
              <a:fillRect l="0" t="0" r="0" b="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3054634" y="3287571"/>
            <a:ext cx="6769776" cy="6999429"/>
          </a:xfrm>
          <a:custGeom>
            <a:avLst/>
            <a:gdLst/>
            <a:ahLst/>
            <a:cxnLst/>
            <a:rect r="r" b="b" t="t" l="l"/>
            <a:pathLst>
              <a:path h="6999429" w="6769776">
                <a:moveTo>
                  <a:pt x="0" y="0"/>
                </a:moveTo>
                <a:lnTo>
                  <a:pt x="6769776" y="0"/>
                </a:lnTo>
                <a:lnTo>
                  <a:pt x="6769776" y="6999429"/>
                </a:lnTo>
                <a:lnTo>
                  <a:pt x="0" y="6999429"/>
                </a:lnTo>
                <a:lnTo>
                  <a:pt x="0" y="0"/>
                </a:lnTo>
                <a:close/>
              </a:path>
            </a:pathLst>
          </a:custGeom>
          <a:blipFill>
            <a:blip r:embed="rId2"/>
            <a:stretch>
              <a:fillRect l="0" t="0" r="0" b="0"/>
            </a:stretch>
          </a:blipFill>
        </p:spPr>
      </p:sp>
      <p:sp>
        <p:nvSpPr>
          <p:cNvPr name="TextBox 15" id="15"/>
          <p:cNvSpPr txBox="true"/>
          <p:nvPr/>
        </p:nvSpPr>
        <p:spPr>
          <a:xfrm rot="0">
            <a:off x="3054634" y="151754"/>
            <a:ext cx="13784280" cy="2924031"/>
          </a:xfrm>
          <a:prstGeom prst="rect">
            <a:avLst/>
          </a:prstGeom>
        </p:spPr>
        <p:txBody>
          <a:bodyPr anchor="t" rtlCol="false" tIns="0" lIns="0" bIns="0" rIns="0">
            <a:spAutoFit/>
          </a:bodyPr>
          <a:lstStyle/>
          <a:p>
            <a:pPr algn="l">
              <a:lnSpc>
                <a:spcPts val="5999"/>
              </a:lnSpc>
            </a:pPr>
            <a:r>
              <a:rPr lang="en-US" sz="2999">
                <a:solidFill>
                  <a:srgbClr val="000000"/>
                </a:solidFill>
                <a:latin typeface="Noto Sans"/>
                <a:ea typeface="Noto Sans"/>
                <a:cs typeface="Noto Sans"/>
                <a:sym typeface="Noto Sans"/>
              </a:rPr>
              <a:t>Trái = {A, B, D, C}; Phải = {C, B, A, D}</a:t>
            </a:r>
          </a:p>
          <a:p>
            <a:pPr algn="l">
              <a:lnSpc>
                <a:spcPts val="5999"/>
              </a:lnSpc>
            </a:pPr>
            <a:r>
              <a:rPr lang="en-US" sz="2999">
                <a:solidFill>
                  <a:srgbClr val="000000"/>
                </a:solidFill>
                <a:latin typeface="Noto Sans"/>
                <a:ea typeface="Noto Sans"/>
                <a:cs typeface="Noto Sans"/>
                <a:sym typeface="Noto Sans"/>
              </a:rPr>
              <a:t>Tập nguồn = Trái – Phải ∪ {Các phần tử có trong Q mà không có trong F} = ∅</a:t>
            </a:r>
          </a:p>
          <a:p>
            <a:pPr algn="l">
              <a:lnSpc>
                <a:spcPts val="5999"/>
              </a:lnSpc>
            </a:pPr>
            <a:r>
              <a:rPr lang="en-US" sz="2999">
                <a:solidFill>
                  <a:srgbClr val="000000"/>
                </a:solidFill>
                <a:latin typeface="Noto Sans"/>
                <a:ea typeface="Noto Sans"/>
                <a:cs typeface="Noto Sans"/>
                <a:sym typeface="Noto Sans"/>
              </a:rPr>
              <a:t>Tập trung gian = Trái ∩ Phải = {A, B, C, D}</a:t>
            </a:r>
          </a:p>
          <a:p>
            <a:pPr algn="l">
              <a:lnSpc>
                <a:spcPts val="5999"/>
              </a:lnSpc>
            </a:pPr>
            <a:r>
              <a:rPr lang="en-US" sz="2999">
                <a:solidFill>
                  <a:srgbClr val="000000"/>
                </a:solidFill>
                <a:latin typeface="Noto Sans"/>
                <a:ea typeface="Noto Sans"/>
                <a:cs typeface="Noto Sans"/>
                <a:sym typeface="Noto Sans"/>
              </a:rPr>
              <a:t>Xét tất cả các tập con của Q có thể là khóa</a:t>
            </a:r>
          </a:p>
        </p:txBody>
      </p:sp>
      <p:sp>
        <p:nvSpPr>
          <p:cNvPr name="TextBox 16" id="16"/>
          <p:cNvSpPr txBox="true"/>
          <p:nvPr/>
        </p:nvSpPr>
        <p:spPr>
          <a:xfrm rot="0">
            <a:off x="9999334" y="6014335"/>
            <a:ext cx="6977460" cy="481330"/>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Noto Sans Bold"/>
                <a:ea typeface="Noto Sans Bold"/>
                <a:cs typeface="Noto Sans Bold"/>
                <a:sym typeface="Noto Sans Bold"/>
              </a:rPr>
              <a:t>Kết quả: </a:t>
            </a:r>
            <a:r>
              <a:rPr lang="en-US" sz="2799">
                <a:solidFill>
                  <a:srgbClr val="000000"/>
                </a:solidFill>
                <a:latin typeface="Noto Sans"/>
                <a:ea typeface="Noto Sans"/>
                <a:cs typeface="Noto Sans"/>
                <a:sym typeface="Noto Sans"/>
              </a:rPr>
              <a:t>lược đồ Q có 3 khóa là: C, AB, AD</a:t>
            </a:r>
          </a:p>
        </p:txBody>
      </p:sp>
    </p:spTree>
  </p:cSld>
  <p:clrMapOvr>
    <a:masterClrMapping/>
  </p:clrMapOvr>
  <p:transition spd="fast">
    <p:wipe dir="l"/>
  </p:transition>
</p:sld>
</file>

<file path=ppt/slides/slide7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584620" y="2507523"/>
            <a:ext cx="15118760" cy="5225853"/>
          </a:xfrm>
          <a:prstGeom prst="rect">
            <a:avLst/>
          </a:prstGeom>
        </p:spPr>
        <p:txBody>
          <a:bodyPr anchor="t" rtlCol="false" tIns="0" lIns="0" bIns="0" rIns="0">
            <a:spAutoFit/>
          </a:bodyPr>
          <a:lstStyle/>
          <a:p>
            <a:pPr algn="l">
              <a:lnSpc>
                <a:spcPts val="10751"/>
              </a:lnSpc>
            </a:pPr>
            <a:r>
              <a:rPr lang="en-US" sz="5599" spc="621" b="true">
                <a:solidFill>
                  <a:srgbClr val="000000"/>
                </a:solidFill>
                <a:latin typeface="Noto Sans Bold"/>
                <a:ea typeface="Noto Sans Bold"/>
                <a:cs typeface="Noto Sans Bold"/>
                <a:sym typeface="Noto Sans Bold"/>
              </a:rPr>
              <a:t> 9/ </a:t>
            </a:r>
            <a:r>
              <a:rPr lang="en-US" sz="5599" spc="621">
                <a:solidFill>
                  <a:srgbClr val="000000"/>
                </a:solidFill>
                <a:latin typeface="Noto Sans"/>
                <a:ea typeface="Noto Sans"/>
                <a:cs typeface="Noto Sans"/>
                <a:sym typeface="Noto Sans"/>
              </a:rPr>
              <a:t>Q(A,B,C,D,E,G) F={AB→C; C→A; BC→D; ACD→B; D→EG; BE→C; CG→BD; CE→G} </a:t>
            </a:r>
          </a:p>
          <a:p>
            <a:pPr algn="l">
              <a:lnSpc>
                <a:spcPts val="9791"/>
              </a:lnSpc>
            </a:pPr>
            <a:r>
              <a:rPr lang="en-US" sz="5099" spc="566">
                <a:solidFill>
                  <a:srgbClr val="000000"/>
                </a:solidFill>
                <a:latin typeface="Noto Sans"/>
                <a:ea typeface="Noto Sans"/>
                <a:cs typeface="Noto Sans"/>
                <a:sym typeface="Noto Sans"/>
              </a:rPr>
              <a:t>Hãy tìm tất cả các khóa của Q.</a:t>
            </a:r>
          </a:p>
        </p:txBody>
      </p:sp>
    </p:spTree>
  </p:cSld>
  <p:clrMapOvr>
    <a:masterClrMapping/>
  </p:clrMapOvr>
  <p:transition spd="fast">
    <p:wipe dir="l"/>
  </p:transition>
</p:sld>
</file>

<file path=ppt/slides/slide7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133999" y="2482958"/>
            <a:ext cx="16020002" cy="4978184"/>
          </a:xfrm>
          <a:prstGeom prst="rect">
            <a:avLst/>
          </a:prstGeom>
        </p:spPr>
        <p:txBody>
          <a:bodyPr anchor="t" rtlCol="false" tIns="0" lIns="0" bIns="0" rIns="0">
            <a:spAutoFit/>
          </a:bodyPr>
          <a:lstStyle/>
          <a:p>
            <a:pPr algn="l">
              <a:lnSpc>
                <a:spcPts val="8065"/>
              </a:lnSpc>
            </a:pPr>
            <a:r>
              <a:rPr lang="en-US" sz="3699">
                <a:solidFill>
                  <a:srgbClr val="000000"/>
                </a:solidFill>
                <a:latin typeface="Noto Sans"/>
                <a:ea typeface="Noto Sans"/>
                <a:cs typeface="Noto Sans"/>
                <a:sym typeface="Noto Sans"/>
              </a:rPr>
              <a:t>Trái = {A, B, C, D, E, G}; Phải = {C, A, D, B, E, G}</a:t>
            </a:r>
          </a:p>
          <a:p>
            <a:pPr algn="l">
              <a:lnSpc>
                <a:spcPts val="8065"/>
              </a:lnSpc>
            </a:pPr>
            <a:r>
              <a:rPr lang="en-US" sz="3699">
                <a:solidFill>
                  <a:srgbClr val="000000"/>
                </a:solidFill>
                <a:latin typeface="Noto Sans"/>
                <a:ea typeface="Noto Sans"/>
                <a:cs typeface="Noto Sans"/>
                <a:sym typeface="Noto Sans"/>
              </a:rPr>
              <a:t>Tập nguồn = Trái – Phải ∪{Các phần tử có trong Q mà không có trong F} = ∅</a:t>
            </a:r>
          </a:p>
          <a:p>
            <a:pPr algn="l">
              <a:lnSpc>
                <a:spcPts val="8065"/>
              </a:lnSpc>
            </a:pPr>
            <a:r>
              <a:rPr lang="en-US" sz="3699">
                <a:solidFill>
                  <a:srgbClr val="000000"/>
                </a:solidFill>
                <a:latin typeface="Noto Sans"/>
                <a:ea typeface="Noto Sans"/>
                <a:cs typeface="Noto Sans"/>
                <a:sym typeface="Noto Sans"/>
              </a:rPr>
              <a:t>Tập trung gian = Trái ∩ Phải = {A, B, C, D, E, G}</a:t>
            </a:r>
          </a:p>
          <a:p>
            <a:pPr algn="l">
              <a:lnSpc>
                <a:spcPts val="8065"/>
              </a:lnSpc>
            </a:pPr>
            <a:r>
              <a:rPr lang="en-US" sz="3699">
                <a:solidFill>
                  <a:srgbClr val="000000"/>
                </a:solidFill>
                <a:latin typeface="Noto Sans"/>
                <a:ea typeface="Noto Sans"/>
                <a:cs typeface="Noto Sans"/>
                <a:sym typeface="Noto Sans"/>
              </a:rPr>
              <a:t>Xét tất cả các tập con của Q có thể là khóa</a:t>
            </a:r>
          </a:p>
        </p:txBody>
      </p:sp>
    </p:spTree>
  </p:cSld>
  <p:clrMapOvr>
    <a:masterClrMapping/>
  </p:clrMapOvr>
  <p:transition spd="fast">
    <p:wipe dir="u"/>
  </p:transition>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0" y="0"/>
            <a:ext cx="6312277" cy="9428682"/>
          </a:xfrm>
          <a:custGeom>
            <a:avLst/>
            <a:gdLst/>
            <a:ahLst/>
            <a:cxnLst/>
            <a:rect r="r" b="b" t="t" l="l"/>
            <a:pathLst>
              <a:path h="9428682" w="6312277">
                <a:moveTo>
                  <a:pt x="0" y="0"/>
                </a:moveTo>
                <a:lnTo>
                  <a:pt x="6312277" y="0"/>
                </a:lnTo>
                <a:lnTo>
                  <a:pt x="6312277" y="9428682"/>
                </a:lnTo>
                <a:lnTo>
                  <a:pt x="0" y="9428682"/>
                </a:lnTo>
                <a:lnTo>
                  <a:pt x="0" y="0"/>
                </a:lnTo>
                <a:close/>
              </a:path>
            </a:pathLst>
          </a:custGeom>
          <a:blipFill>
            <a:blip r:embed="rId2"/>
            <a:stretch>
              <a:fillRect l="0" t="-421" r="0" b="0"/>
            </a:stretch>
          </a:blipFill>
        </p:spPr>
      </p:sp>
      <p:sp>
        <p:nvSpPr>
          <p:cNvPr name="Freeform 15" id="15"/>
          <p:cNvSpPr/>
          <p:nvPr/>
        </p:nvSpPr>
        <p:spPr>
          <a:xfrm flipH="false" flipV="false" rot="0">
            <a:off x="3245" y="9428682"/>
            <a:ext cx="6309032" cy="9471657"/>
          </a:xfrm>
          <a:custGeom>
            <a:avLst/>
            <a:gdLst/>
            <a:ahLst/>
            <a:cxnLst/>
            <a:rect r="r" b="b" t="t" l="l"/>
            <a:pathLst>
              <a:path h="9471657" w="6309032">
                <a:moveTo>
                  <a:pt x="0" y="0"/>
                </a:moveTo>
                <a:lnTo>
                  <a:pt x="6309032" y="0"/>
                </a:lnTo>
                <a:lnTo>
                  <a:pt x="6309032" y="9471657"/>
                </a:lnTo>
                <a:lnTo>
                  <a:pt x="0" y="9471657"/>
                </a:lnTo>
                <a:lnTo>
                  <a:pt x="0" y="0"/>
                </a:lnTo>
                <a:close/>
              </a:path>
            </a:pathLst>
          </a:custGeom>
          <a:blipFill>
            <a:blip r:embed="rId3"/>
            <a:stretch>
              <a:fillRect l="0" t="0" r="0" b="0"/>
            </a:stretch>
          </a:blipFill>
        </p:spPr>
      </p:sp>
      <p:sp>
        <p:nvSpPr>
          <p:cNvPr name="Freeform 16" id="16"/>
          <p:cNvSpPr/>
          <p:nvPr/>
        </p:nvSpPr>
        <p:spPr>
          <a:xfrm flipH="false" flipV="false" rot="0">
            <a:off x="6312277" y="8546704"/>
            <a:ext cx="6371866" cy="1740296"/>
          </a:xfrm>
          <a:custGeom>
            <a:avLst/>
            <a:gdLst/>
            <a:ahLst/>
            <a:cxnLst/>
            <a:rect r="r" b="b" t="t" l="l"/>
            <a:pathLst>
              <a:path h="1740296" w="6371866">
                <a:moveTo>
                  <a:pt x="0" y="0"/>
                </a:moveTo>
                <a:lnTo>
                  <a:pt x="6371866" y="0"/>
                </a:lnTo>
                <a:lnTo>
                  <a:pt x="6371866" y="1740296"/>
                </a:lnTo>
                <a:lnTo>
                  <a:pt x="0" y="1740296"/>
                </a:lnTo>
                <a:lnTo>
                  <a:pt x="0" y="0"/>
                </a:lnTo>
                <a:close/>
              </a:path>
            </a:pathLst>
          </a:custGeom>
          <a:blipFill>
            <a:blip r:embed="rId4"/>
            <a:stretch>
              <a:fillRect l="0" t="-3816" r="0" b="0"/>
            </a:stretch>
          </a:blipFill>
        </p:spPr>
      </p:sp>
      <p:sp>
        <p:nvSpPr>
          <p:cNvPr name="Freeform 17" id="17"/>
          <p:cNvSpPr/>
          <p:nvPr/>
        </p:nvSpPr>
        <p:spPr>
          <a:xfrm flipH="false" flipV="false" rot="0">
            <a:off x="6312277" y="-1019286"/>
            <a:ext cx="6371866" cy="9565989"/>
          </a:xfrm>
          <a:custGeom>
            <a:avLst/>
            <a:gdLst/>
            <a:ahLst/>
            <a:cxnLst/>
            <a:rect r="r" b="b" t="t" l="l"/>
            <a:pathLst>
              <a:path h="9565989" w="6371866">
                <a:moveTo>
                  <a:pt x="0" y="0"/>
                </a:moveTo>
                <a:lnTo>
                  <a:pt x="6371866" y="0"/>
                </a:lnTo>
                <a:lnTo>
                  <a:pt x="6371866" y="9565990"/>
                </a:lnTo>
                <a:lnTo>
                  <a:pt x="0" y="9565990"/>
                </a:lnTo>
                <a:lnTo>
                  <a:pt x="0" y="0"/>
                </a:lnTo>
                <a:close/>
              </a:path>
            </a:pathLst>
          </a:custGeom>
          <a:blipFill>
            <a:blip r:embed="rId3"/>
            <a:stretch>
              <a:fillRect l="0" t="0" r="0" b="0"/>
            </a:stretch>
          </a:blipFill>
        </p:spPr>
      </p:sp>
      <p:sp>
        <p:nvSpPr>
          <p:cNvPr name="TextBox 18" id="18"/>
          <p:cNvSpPr txBox="true"/>
          <p:nvPr/>
        </p:nvSpPr>
        <p:spPr>
          <a:xfrm rot="0">
            <a:off x="12726094" y="3112444"/>
            <a:ext cx="5561906" cy="2513838"/>
          </a:xfrm>
          <a:prstGeom prst="rect">
            <a:avLst/>
          </a:prstGeom>
        </p:spPr>
        <p:txBody>
          <a:bodyPr anchor="t" rtlCol="false" tIns="0" lIns="0" bIns="0" rIns="0">
            <a:spAutoFit/>
          </a:bodyPr>
          <a:lstStyle/>
          <a:p>
            <a:pPr algn="l">
              <a:lnSpc>
                <a:spcPts val="6875"/>
              </a:lnSpc>
            </a:pPr>
            <a:r>
              <a:rPr lang="en-US" b="true" sz="3600">
                <a:solidFill>
                  <a:srgbClr val="000000"/>
                </a:solidFill>
                <a:latin typeface="Noto Sans Bold"/>
                <a:ea typeface="Noto Sans Bold"/>
                <a:cs typeface="Noto Sans Bold"/>
                <a:sym typeface="Noto Sans Bold"/>
              </a:rPr>
              <a:t>Kết quả: </a:t>
            </a:r>
          </a:p>
          <a:p>
            <a:pPr algn="l">
              <a:lnSpc>
                <a:spcPts val="6875"/>
              </a:lnSpc>
            </a:pPr>
            <a:r>
              <a:rPr lang="en-US" sz="3600">
                <a:solidFill>
                  <a:srgbClr val="000000"/>
                </a:solidFill>
                <a:latin typeface="Noto Sans"/>
                <a:ea typeface="Noto Sans"/>
                <a:cs typeface="Noto Sans"/>
                <a:sym typeface="Noto Sans"/>
              </a:rPr>
              <a:t>Lược đồ Q có 7 khóa là: </a:t>
            </a:r>
          </a:p>
          <a:p>
            <a:pPr algn="l">
              <a:lnSpc>
                <a:spcPts val="6875"/>
              </a:lnSpc>
            </a:pPr>
            <a:r>
              <a:rPr lang="en-US" sz="3600">
                <a:solidFill>
                  <a:srgbClr val="000000"/>
                </a:solidFill>
                <a:latin typeface="Noto Sans"/>
                <a:ea typeface="Noto Sans"/>
                <a:cs typeface="Noto Sans"/>
                <a:sym typeface="Noto Sans"/>
              </a:rPr>
              <a:t>AB, BC, BD, BE, CD, CE, CG</a:t>
            </a:r>
          </a:p>
        </p:txBody>
      </p:sp>
    </p:spTree>
  </p:cSld>
  <p:clrMapOvr>
    <a:masterClrMapping/>
  </p:clrMapOvr>
  <p:transition spd="fast">
    <p:wipe dir="u"/>
  </p:transition>
</p:sld>
</file>

<file path=ppt/slides/slide7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79577" y="3107245"/>
            <a:ext cx="18128847" cy="5863209"/>
          </a:xfrm>
          <a:prstGeom prst="rect">
            <a:avLst/>
          </a:prstGeom>
        </p:spPr>
        <p:txBody>
          <a:bodyPr anchor="t" rtlCol="false" tIns="0" lIns="0" bIns="0" rIns="0">
            <a:spAutoFit/>
          </a:bodyPr>
          <a:lstStyle/>
          <a:p>
            <a:pPr algn="l">
              <a:lnSpc>
                <a:spcPts val="6912"/>
              </a:lnSpc>
            </a:pPr>
            <a:r>
              <a:rPr lang="en-US" sz="3600" spc="399" b="true">
                <a:solidFill>
                  <a:srgbClr val="000000"/>
                </a:solidFill>
                <a:latin typeface="Noto Sans Bold"/>
                <a:ea typeface="Noto Sans Bold"/>
                <a:cs typeface="Noto Sans Bold"/>
                <a:sym typeface="Noto Sans Bold"/>
              </a:rPr>
              <a:t>Bài 10: </a:t>
            </a:r>
          </a:p>
          <a:p>
            <a:pPr algn="l">
              <a:lnSpc>
                <a:spcPts val="8064"/>
              </a:lnSpc>
            </a:pPr>
            <a:r>
              <a:rPr lang="en-US" sz="4200" spc="466">
                <a:solidFill>
                  <a:srgbClr val="000000"/>
                </a:solidFill>
                <a:latin typeface="Noto Sans"/>
                <a:ea typeface="Noto Sans"/>
                <a:cs typeface="Noto Sans"/>
                <a:sym typeface="Noto Sans"/>
              </a:rPr>
              <a:t>Xác định phủ tối thiểu của tập phụ thuộc hàm sau: </a:t>
            </a:r>
          </a:p>
          <a:p>
            <a:pPr algn="l">
              <a:lnSpc>
                <a:spcPts val="8064"/>
              </a:lnSpc>
            </a:pPr>
            <a:r>
              <a:rPr lang="en-US" sz="4200" spc="466">
                <a:solidFill>
                  <a:srgbClr val="000000"/>
                </a:solidFill>
                <a:latin typeface="Noto Sans"/>
                <a:ea typeface="Noto Sans"/>
                <a:cs typeface="Noto Sans"/>
                <a:sym typeface="Noto Sans"/>
              </a:rPr>
              <a:t>a. Q(A,B,C,D,E,G),</a:t>
            </a:r>
          </a:p>
          <a:p>
            <a:pPr algn="l">
              <a:lnSpc>
                <a:spcPts val="8064"/>
              </a:lnSpc>
            </a:pPr>
            <a:r>
              <a:rPr lang="en-US" sz="4200" spc="466">
                <a:solidFill>
                  <a:srgbClr val="000000"/>
                </a:solidFill>
                <a:latin typeface="Noto Sans"/>
                <a:ea typeface="Noto Sans"/>
                <a:cs typeface="Noto Sans"/>
                <a:sym typeface="Noto Sans"/>
              </a:rPr>
              <a:t>F={AB→C;C→A;BC→D;ACD→B;D→EG;BE→C;CG→BD;CE→AG}</a:t>
            </a:r>
          </a:p>
          <a:p>
            <a:pPr algn="l">
              <a:lnSpc>
                <a:spcPts val="8064"/>
              </a:lnSpc>
            </a:pPr>
            <a:r>
              <a:rPr lang="en-US" sz="4200" spc="466">
                <a:solidFill>
                  <a:srgbClr val="000000"/>
                </a:solidFill>
                <a:latin typeface="Noto Sans"/>
                <a:ea typeface="Noto Sans"/>
                <a:cs typeface="Noto Sans"/>
                <a:sym typeface="Noto Sans"/>
              </a:rPr>
              <a:t>b) Q(A,B,C) </a:t>
            </a:r>
          </a:p>
          <a:p>
            <a:pPr algn="l">
              <a:lnSpc>
                <a:spcPts val="8064"/>
              </a:lnSpc>
            </a:pPr>
            <a:r>
              <a:rPr lang="en-US" sz="4200" spc="466">
                <a:solidFill>
                  <a:srgbClr val="000000"/>
                </a:solidFill>
                <a:latin typeface="Noto Sans"/>
                <a:ea typeface="Noto Sans"/>
                <a:cs typeface="Noto Sans"/>
                <a:sym typeface="Noto Sans"/>
              </a:rPr>
              <a:t>F={A→B,A→C,B→A,C→A,B→C}</a:t>
            </a:r>
          </a:p>
        </p:txBody>
      </p:sp>
    </p:spTree>
  </p:cSld>
  <p:clrMapOvr>
    <a:masterClrMapping/>
  </p:clrMapOvr>
  <p:transition spd="fast">
    <p:wipe dir="u"/>
  </p:transition>
</p:sld>
</file>

<file path=ppt/slides/slide7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909869" y="601980"/>
            <a:ext cx="18242989" cy="9096375"/>
          </a:xfrm>
          <a:prstGeom prst="rect">
            <a:avLst/>
          </a:prstGeom>
        </p:spPr>
        <p:txBody>
          <a:bodyPr anchor="t" rtlCol="false" tIns="0" lIns="0" bIns="0" rIns="0">
            <a:spAutoFit/>
          </a:bodyPr>
          <a:lstStyle/>
          <a:p>
            <a:pPr algn="just">
              <a:lnSpc>
                <a:spcPts val="4574"/>
              </a:lnSpc>
            </a:pPr>
            <a:r>
              <a:rPr lang="en-US" sz="2499" b="true">
                <a:solidFill>
                  <a:srgbClr val="000000"/>
                </a:solidFill>
                <a:latin typeface="Noto Sans Bold"/>
                <a:ea typeface="Noto Sans Bold"/>
                <a:cs typeface="Noto Sans Bold"/>
                <a:sym typeface="Noto Sans Bold"/>
              </a:rPr>
              <a:t>a. Q(A,B,C,D,E,G),</a:t>
            </a:r>
          </a:p>
          <a:p>
            <a:pPr algn="just">
              <a:lnSpc>
                <a:spcPts val="4574"/>
              </a:lnSpc>
            </a:pPr>
            <a:r>
              <a:rPr lang="en-US" sz="2499" b="true">
                <a:solidFill>
                  <a:srgbClr val="000000"/>
                </a:solidFill>
                <a:latin typeface="Noto Sans Bold"/>
                <a:ea typeface="Noto Sans Bold"/>
                <a:cs typeface="Noto Sans Bold"/>
                <a:sym typeface="Noto Sans Bold"/>
              </a:rPr>
              <a:t>F={AB→C;C→A;BC→D;ACD→B;D→EG;BE→C;CG→BD;CE→AG}</a:t>
            </a:r>
          </a:p>
          <a:p>
            <a:pPr algn="just">
              <a:lnSpc>
                <a:spcPts val="4574"/>
              </a:lnSpc>
            </a:pPr>
            <a:r>
              <a:rPr lang="en-US" sz="2499">
                <a:solidFill>
                  <a:srgbClr val="F31711"/>
                </a:solidFill>
                <a:latin typeface="Noto Sans"/>
                <a:ea typeface="Noto Sans"/>
                <a:cs typeface="Noto Sans"/>
                <a:sym typeface="Noto Sans"/>
              </a:rPr>
              <a:t>Bước 1: Phân rã vế phải của PTH</a:t>
            </a:r>
          </a:p>
          <a:p>
            <a:pPr algn="just">
              <a:lnSpc>
                <a:spcPts val="4574"/>
              </a:lnSpc>
            </a:pPr>
            <a:r>
              <a:rPr lang="en-US" sz="2499">
                <a:solidFill>
                  <a:srgbClr val="000000"/>
                </a:solidFill>
                <a:latin typeface="Noto Sans"/>
                <a:ea typeface="Noto Sans"/>
                <a:cs typeface="Noto Sans"/>
                <a:sym typeface="Noto Sans"/>
              </a:rPr>
              <a:t>F1 = {AB→C, C→A, BC→D, ACD→B, D→E, D→G, BE→C, CG→B, CG→D, CE→A, CE→G}</a:t>
            </a:r>
          </a:p>
          <a:p>
            <a:pPr algn="just">
              <a:lnSpc>
                <a:spcPts val="4574"/>
              </a:lnSpc>
            </a:pPr>
            <a:r>
              <a:rPr lang="en-US" sz="2499">
                <a:solidFill>
                  <a:srgbClr val="F31711"/>
                </a:solidFill>
                <a:latin typeface="Noto Sans"/>
                <a:ea typeface="Noto Sans"/>
                <a:cs typeface="Noto Sans"/>
                <a:sym typeface="Noto Sans"/>
              </a:rPr>
              <a:t>Bước 2: Loại bỏ vế trái dư thừa (Không xét phụ thuộc hàng mà vế trái có 1 thuộc tính)</a:t>
            </a:r>
          </a:p>
          <a:p>
            <a:pPr algn="just">
              <a:lnSpc>
                <a:spcPts val="4574"/>
              </a:lnSpc>
            </a:pPr>
            <a:r>
              <a:rPr lang="en-US" sz="2499">
                <a:solidFill>
                  <a:srgbClr val="000000"/>
                </a:solidFill>
                <a:latin typeface="Noto Sans"/>
                <a:ea typeface="Noto Sans"/>
                <a:cs typeface="Noto Sans"/>
                <a:sym typeface="Noto Sans"/>
              </a:rPr>
              <a:t>-</a:t>
            </a:r>
            <a:r>
              <a:rPr lang="en-US" b="true" sz="2499">
                <a:solidFill>
                  <a:srgbClr val="000000"/>
                </a:solidFill>
                <a:latin typeface="Noto Sans Bold"/>
                <a:ea typeface="Noto Sans Bold"/>
                <a:cs typeface="Noto Sans Bold"/>
                <a:sym typeface="Noto Sans Bold"/>
              </a:rPr>
              <a:t> Xét: AB→C:</a:t>
            </a:r>
          </a:p>
          <a:p>
            <a:pPr algn="just">
              <a:lnSpc>
                <a:spcPts val="4574"/>
              </a:lnSpc>
            </a:pPr>
            <a:r>
              <a:rPr lang="en-US" sz="2499">
                <a:solidFill>
                  <a:srgbClr val="000000"/>
                </a:solidFill>
                <a:latin typeface="Noto Sans"/>
                <a:ea typeface="Noto Sans"/>
                <a:cs typeface="Noto Sans"/>
                <a:sym typeface="Noto Sans"/>
              </a:rPr>
              <a:t>B+ = B không chứa C =&gt; A không dư thừa</a:t>
            </a:r>
          </a:p>
          <a:p>
            <a:pPr algn="just">
              <a:lnSpc>
                <a:spcPts val="4574"/>
              </a:lnSpc>
            </a:pPr>
            <a:r>
              <a:rPr lang="en-US" sz="2499">
                <a:solidFill>
                  <a:srgbClr val="000000"/>
                </a:solidFill>
                <a:latin typeface="Noto Sans"/>
                <a:ea typeface="Noto Sans"/>
                <a:cs typeface="Noto Sans"/>
                <a:sym typeface="Noto Sans"/>
              </a:rPr>
              <a:t>A+ = A không chứa C =&gt; B không dư thừa</a:t>
            </a:r>
          </a:p>
          <a:p>
            <a:pPr algn="just">
              <a:lnSpc>
                <a:spcPts val="4574"/>
              </a:lnSpc>
            </a:pPr>
            <a:r>
              <a:rPr lang="en-US" sz="2499">
                <a:solidFill>
                  <a:srgbClr val="000000"/>
                </a:solidFill>
                <a:latin typeface="Noto Sans"/>
                <a:ea typeface="Noto Sans"/>
                <a:cs typeface="Noto Sans"/>
                <a:sym typeface="Noto Sans"/>
              </a:rPr>
              <a:t>- </a:t>
            </a:r>
            <a:r>
              <a:rPr lang="en-US" b="true" sz="2499">
                <a:solidFill>
                  <a:srgbClr val="000000"/>
                </a:solidFill>
                <a:latin typeface="Noto Sans Bold"/>
                <a:ea typeface="Noto Sans Bold"/>
                <a:cs typeface="Noto Sans Bold"/>
                <a:sym typeface="Noto Sans Bold"/>
              </a:rPr>
              <a:t>Xét: BC→D:</a:t>
            </a:r>
          </a:p>
          <a:p>
            <a:pPr algn="just">
              <a:lnSpc>
                <a:spcPts val="4574"/>
              </a:lnSpc>
            </a:pPr>
            <a:r>
              <a:rPr lang="en-US" sz="2499">
                <a:solidFill>
                  <a:srgbClr val="000000"/>
                </a:solidFill>
                <a:latin typeface="Noto Sans"/>
                <a:ea typeface="Noto Sans"/>
                <a:cs typeface="Noto Sans"/>
                <a:sym typeface="Noto Sans"/>
              </a:rPr>
              <a:t>C+ = CA không chứa D =&gt; B không dư thừa</a:t>
            </a:r>
          </a:p>
          <a:p>
            <a:pPr algn="just">
              <a:lnSpc>
                <a:spcPts val="4574"/>
              </a:lnSpc>
            </a:pPr>
            <a:r>
              <a:rPr lang="en-US" sz="2499">
                <a:solidFill>
                  <a:srgbClr val="000000"/>
                </a:solidFill>
                <a:latin typeface="Noto Sans"/>
                <a:ea typeface="Noto Sans"/>
                <a:cs typeface="Noto Sans"/>
                <a:sym typeface="Noto Sans"/>
              </a:rPr>
              <a:t>B+ = B không chứa D =&gt; C không dư thừa</a:t>
            </a:r>
          </a:p>
          <a:p>
            <a:pPr algn="just">
              <a:lnSpc>
                <a:spcPts val="4574"/>
              </a:lnSpc>
            </a:pPr>
            <a:r>
              <a:rPr lang="en-US" sz="2499">
                <a:solidFill>
                  <a:srgbClr val="000000"/>
                </a:solidFill>
                <a:latin typeface="Noto Sans"/>
                <a:ea typeface="Noto Sans"/>
                <a:cs typeface="Noto Sans"/>
                <a:sym typeface="Noto Sans"/>
              </a:rPr>
              <a:t>- </a:t>
            </a:r>
            <a:r>
              <a:rPr lang="en-US" b="true" sz="2499">
                <a:solidFill>
                  <a:srgbClr val="000000"/>
                </a:solidFill>
                <a:latin typeface="Noto Sans Bold"/>
                <a:ea typeface="Noto Sans Bold"/>
                <a:cs typeface="Noto Sans Bold"/>
                <a:sym typeface="Noto Sans Bold"/>
              </a:rPr>
              <a:t>Xét: ACD→B:</a:t>
            </a:r>
          </a:p>
          <a:p>
            <a:pPr algn="just">
              <a:lnSpc>
                <a:spcPts val="4574"/>
              </a:lnSpc>
            </a:pPr>
            <a:r>
              <a:rPr lang="en-US" sz="2499">
                <a:solidFill>
                  <a:srgbClr val="000000"/>
                </a:solidFill>
                <a:latin typeface="Noto Sans"/>
                <a:ea typeface="Noto Sans"/>
                <a:cs typeface="Noto Sans"/>
                <a:sym typeface="Noto Sans"/>
              </a:rPr>
              <a:t>CD+ = CDABEG có chứa B =&gt; A dư thừa</a:t>
            </a:r>
          </a:p>
          <a:p>
            <a:pPr algn="just">
              <a:lnSpc>
                <a:spcPts val="4574"/>
              </a:lnSpc>
            </a:pPr>
            <a:r>
              <a:rPr lang="en-US" sz="2499">
                <a:solidFill>
                  <a:srgbClr val="000000"/>
                </a:solidFill>
                <a:latin typeface="Noto Sans"/>
                <a:ea typeface="Noto Sans"/>
                <a:cs typeface="Noto Sans"/>
                <a:sym typeface="Noto Sans"/>
              </a:rPr>
              <a:t>AD+ = ADEG không chứa B =&gt; C không dư thừa</a:t>
            </a:r>
          </a:p>
          <a:p>
            <a:pPr algn="just">
              <a:lnSpc>
                <a:spcPts val="4574"/>
              </a:lnSpc>
            </a:pPr>
            <a:r>
              <a:rPr lang="en-US" sz="2499">
                <a:solidFill>
                  <a:srgbClr val="000000"/>
                </a:solidFill>
                <a:latin typeface="Noto Sans"/>
                <a:ea typeface="Noto Sans"/>
                <a:cs typeface="Noto Sans"/>
                <a:sym typeface="Noto Sans"/>
              </a:rPr>
              <a:t>AC+ = AC không chứa B =&gt; D không dư thừa</a:t>
            </a:r>
          </a:p>
          <a:p>
            <a:pPr algn="just">
              <a:lnSpc>
                <a:spcPts val="4574"/>
              </a:lnSpc>
            </a:pPr>
            <a:r>
              <a:rPr lang="en-US" b="true" sz="2499">
                <a:solidFill>
                  <a:srgbClr val="000000"/>
                </a:solidFill>
                <a:latin typeface="Noto Sans Bold"/>
                <a:ea typeface="Noto Sans Bold"/>
                <a:cs typeface="Noto Sans Bold"/>
                <a:sym typeface="Noto Sans Bold"/>
              </a:rPr>
              <a:t>=&gt; CD→B</a:t>
            </a:r>
          </a:p>
        </p:txBody>
      </p:sp>
    </p:spTree>
  </p:cSld>
  <p:clrMapOvr>
    <a:masterClrMapping/>
  </p:clrMapOvr>
  <p:transition spd="fast">
    <p:wipe dir="u"/>
  </p:transition>
</p:sld>
</file>

<file path=ppt/slides/slide7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5627323" y="7937940"/>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6300863" y="9461995"/>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257346" y="233680"/>
            <a:ext cx="13051631" cy="9676765"/>
          </a:xfrm>
          <a:prstGeom prst="rect">
            <a:avLst/>
          </a:prstGeom>
        </p:spPr>
        <p:txBody>
          <a:bodyPr anchor="t" rtlCol="false" tIns="0" lIns="0" bIns="0" rIns="0">
            <a:spAutoFit/>
          </a:bodyPr>
          <a:lstStyle/>
          <a:p>
            <a:pPr algn="l">
              <a:lnSpc>
                <a:spcPts val="4549"/>
              </a:lnSpc>
            </a:pPr>
            <a:r>
              <a:rPr lang="en-US" sz="2599">
                <a:solidFill>
                  <a:srgbClr val="000000"/>
                </a:solidFill>
                <a:latin typeface="Noto Sans"/>
                <a:ea typeface="Noto Sans"/>
                <a:cs typeface="Noto Sans"/>
                <a:sym typeface="Noto Sans"/>
              </a:rPr>
              <a:t>-</a:t>
            </a:r>
            <a:r>
              <a:rPr lang="en-US" b="true" sz="2599">
                <a:solidFill>
                  <a:srgbClr val="000000"/>
                </a:solidFill>
                <a:latin typeface="Noto Sans Bold"/>
                <a:ea typeface="Noto Sans Bold"/>
                <a:cs typeface="Noto Sans Bold"/>
                <a:sym typeface="Noto Sans Bold"/>
              </a:rPr>
              <a:t> Xét: BE→C:</a:t>
            </a:r>
          </a:p>
          <a:p>
            <a:pPr algn="l">
              <a:lnSpc>
                <a:spcPts val="4549"/>
              </a:lnSpc>
            </a:pPr>
            <a:r>
              <a:rPr lang="en-US" sz="2599">
                <a:solidFill>
                  <a:srgbClr val="000000"/>
                </a:solidFill>
                <a:latin typeface="Noto Sans"/>
                <a:ea typeface="Noto Sans"/>
                <a:cs typeface="Noto Sans"/>
                <a:sym typeface="Noto Sans"/>
              </a:rPr>
              <a:t>E+ = E không chứa C =&gt; B không dư thừa</a:t>
            </a:r>
          </a:p>
          <a:p>
            <a:pPr algn="l">
              <a:lnSpc>
                <a:spcPts val="4549"/>
              </a:lnSpc>
            </a:pPr>
            <a:r>
              <a:rPr lang="en-US" sz="2599">
                <a:solidFill>
                  <a:srgbClr val="000000"/>
                </a:solidFill>
                <a:latin typeface="Noto Sans"/>
                <a:ea typeface="Noto Sans"/>
                <a:cs typeface="Noto Sans"/>
                <a:sym typeface="Noto Sans"/>
              </a:rPr>
              <a:t>B+ = B không chứa C =&gt; E không dư thừa</a:t>
            </a:r>
          </a:p>
          <a:p>
            <a:pPr algn="l">
              <a:lnSpc>
                <a:spcPts val="4549"/>
              </a:lnSpc>
            </a:pPr>
            <a:r>
              <a:rPr lang="en-US" sz="2599">
                <a:solidFill>
                  <a:srgbClr val="000000"/>
                </a:solidFill>
                <a:latin typeface="Noto Sans"/>
                <a:ea typeface="Noto Sans"/>
                <a:cs typeface="Noto Sans"/>
                <a:sym typeface="Noto Sans"/>
              </a:rPr>
              <a:t>- </a:t>
            </a:r>
            <a:r>
              <a:rPr lang="en-US" b="true" sz="2599">
                <a:solidFill>
                  <a:srgbClr val="000000"/>
                </a:solidFill>
                <a:latin typeface="Noto Sans Bold"/>
                <a:ea typeface="Noto Sans Bold"/>
                <a:cs typeface="Noto Sans Bold"/>
                <a:sym typeface="Noto Sans Bold"/>
              </a:rPr>
              <a:t>Xét: CG→B:</a:t>
            </a:r>
          </a:p>
          <a:p>
            <a:pPr algn="l">
              <a:lnSpc>
                <a:spcPts val="4549"/>
              </a:lnSpc>
            </a:pPr>
            <a:r>
              <a:rPr lang="en-US" sz="2599">
                <a:solidFill>
                  <a:srgbClr val="000000"/>
                </a:solidFill>
                <a:latin typeface="Noto Sans"/>
                <a:ea typeface="Noto Sans"/>
                <a:cs typeface="Noto Sans"/>
                <a:sym typeface="Noto Sans"/>
              </a:rPr>
              <a:t>G+ = G không chứa B =&gt; C không dư thừa</a:t>
            </a:r>
          </a:p>
          <a:p>
            <a:pPr algn="l">
              <a:lnSpc>
                <a:spcPts val="4549"/>
              </a:lnSpc>
            </a:pPr>
            <a:r>
              <a:rPr lang="en-US" sz="2599">
                <a:solidFill>
                  <a:srgbClr val="000000"/>
                </a:solidFill>
                <a:latin typeface="Noto Sans"/>
                <a:ea typeface="Noto Sans"/>
                <a:cs typeface="Noto Sans"/>
                <a:sym typeface="Noto Sans"/>
              </a:rPr>
              <a:t>C+ = CA không chứa B =&gt; G không dư thừa</a:t>
            </a:r>
          </a:p>
          <a:p>
            <a:pPr algn="l">
              <a:lnSpc>
                <a:spcPts val="4549"/>
              </a:lnSpc>
            </a:pPr>
            <a:r>
              <a:rPr lang="en-US" sz="2599">
                <a:solidFill>
                  <a:srgbClr val="000000"/>
                </a:solidFill>
                <a:latin typeface="Noto Sans"/>
                <a:ea typeface="Noto Sans"/>
                <a:cs typeface="Noto Sans"/>
                <a:sym typeface="Noto Sans"/>
              </a:rPr>
              <a:t>- </a:t>
            </a:r>
            <a:r>
              <a:rPr lang="en-US" b="true" sz="2599">
                <a:solidFill>
                  <a:srgbClr val="000000"/>
                </a:solidFill>
                <a:latin typeface="Noto Sans Bold"/>
                <a:ea typeface="Noto Sans Bold"/>
                <a:cs typeface="Noto Sans Bold"/>
                <a:sym typeface="Noto Sans Bold"/>
              </a:rPr>
              <a:t>Xét: CG→D:</a:t>
            </a:r>
          </a:p>
          <a:p>
            <a:pPr algn="l">
              <a:lnSpc>
                <a:spcPts val="4549"/>
              </a:lnSpc>
            </a:pPr>
            <a:r>
              <a:rPr lang="en-US" sz="2599">
                <a:solidFill>
                  <a:srgbClr val="000000"/>
                </a:solidFill>
                <a:latin typeface="Noto Sans"/>
                <a:ea typeface="Noto Sans"/>
                <a:cs typeface="Noto Sans"/>
                <a:sym typeface="Noto Sans"/>
              </a:rPr>
              <a:t>G+ = G không chứa D =&gt; C không dư thừa</a:t>
            </a:r>
          </a:p>
          <a:p>
            <a:pPr algn="l">
              <a:lnSpc>
                <a:spcPts val="4549"/>
              </a:lnSpc>
            </a:pPr>
            <a:r>
              <a:rPr lang="en-US" sz="2599">
                <a:solidFill>
                  <a:srgbClr val="000000"/>
                </a:solidFill>
                <a:latin typeface="Noto Sans"/>
                <a:ea typeface="Noto Sans"/>
                <a:cs typeface="Noto Sans"/>
                <a:sym typeface="Noto Sans"/>
              </a:rPr>
              <a:t>C+ = CA không chứa D =&gt; G không dư thừa</a:t>
            </a:r>
          </a:p>
          <a:p>
            <a:pPr algn="l">
              <a:lnSpc>
                <a:spcPts val="4549"/>
              </a:lnSpc>
            </a:pPr>
            <a:r>
              <a:rPr lang="en-US" sz="2599">
                <a:solidFill>
                  <a:srgbClr val="000000"/>
                </a:solidFill>
                <a:latin typeface="Noto Sans"/>
                <a:ea typeface="Noto Sans"/>
                <a:cs typeface="Noto Sans"/>
                <a:sym typeface="Noto Sans"/>
              </a:rPr>
              <a:t>-</a:t>
            </a:r>
            <a:r>
              <a:rPr lang="en-US" b="true" sz="2599">
                <a:solidFill>
                  <a:srgbClr val="000000"/>
                </a:solidFill>
                <a:latin typeface="Noto Sans Bold"/>
                <a:ea typeface="Noto Sans Bold"/>
                <a:cs typeface="Noto Sans Bold"/>
                <a:sym typeface="Noto Sans Bold"/>
              </a:rPr>
              <a:t> Xét: CE→A:</a:t>
            </a:r>
          </a:p>
          <a:p>
            <a:pPr algn="l">
              <a:lnSpc>
                <a:spcPts val="4549"/>
              </a:lnSpc>
            </a:pPr>
            <a:r>
              <a:rPr lang="en-US" sz="2599">
                <a:solidFill>
                  <a:srgbClr val="000000"/>
                </a:solidFill>
                <a:latin typeface="Noto Sans"/>
                <a:ea typeface="Noto Sans"/>
                <a:cs typeface="Noto Sans"/>
                <a:sym typeface="Noto Sans"/>
              </a:rPr>
              <a:t>E+ = E không chứa A =&gt; C không dư thừa</a:t>
            </a:r>
          </a:p>
          <a:p>
            <a:pPr algn="l">
              <a:lnSpc>
                <a:spcPts val="4549"/>
              </a:lnSpc>
            </a:pPr>
            <a:r>
              <a:rPr lang="en-US" sz="2599">
                <a:solidFill>
                  <a:srgbClr val="000000"/>
                </a:solidFill>
                <a:latin typeface="Noto Sans"/>
                <a:ea typeface="Noto Sans"/>
                <a:cs typeface="Noto Sans"/>
                <a:sym typeface="Noto Sans"/>
              </a:rPr>
              <a:t>C+ = CA có chứa A =&gt; E dư thừa</a:t>
            </a:r>
          </a:p>
          <a:p>
            <a:pPr algn="l">
              <a:lnSpc>
                <a:spcPts val="4549"/>
              </a:lnSpc>
            </a:pPr>
            <a:r>
              <a:rPr lang="en-US" sz="2599">
                <a:solidFill>
                  <a:srgbClr val="000000"/>
                </a:solidFill>
                <a:latin typeface="Noto Sans"/>
                <a:ea typeface="Noto Sans"/>
                <a:cs typeface="Noto Sans"/>
                <a:sym typeface="Noto Sans"/>
              </a:rPr>
              <a:t>=&gt; C→A</a:t>
            </a:r>
          </a:p>
          <a:p>
            <a:pPr algn="l">
              <a:lnSpc>
                <a:spcPts val="4549"/>
              </a:lnSpc>
            </a:pPr>
            <a:r>
              <a:rPr lang="en-US" sz="2599">
                <a:solidFill>
                  <a:srgbClr val="000000"/>
                </a:solidFill>
                <a:latin typeface="Noto Sans"/>
                <a:ea typeface="Noto Sans"/>
                <a:cs typeface="Noto Sans"/>
                <a:sym typeface="Noto Sans"/>
              </a:rPr>
              <a:t>- </a:t>
            </a:r>
            <a:r>
              <a:rPr lang="en-US" b="true" sz="2599">
                <a:solidFill>
                  <a:srgbClr val="000000"/>
                </a:solidFill>
                <a:latin typeface="Noto Sans Bold"/>
                <a:ea typeface="Noto Sans Bold"/>
                <a:cs typeface="Noto Sans Bold"/>
                <a:sym typeface="Noto Sans Bold"/>
              </a:rPr>
              <a:t>Xét: CE→G:</a:t>
            </a:r>
          </a:p>
          <a:p>
            <a:pPr algn="l">
              <a:lnSpc>
                <a:spcPts val="4549"/>
              </a:lnSpc>
            </a:pPr>
            <a:r>
              <a:rPr lang="en-US" sz="2599">
                <a:solidFill>
                  <a:srgbClr val="000000"/>
                </a:solidFill>
                <a:latin typeface="Noto Sans"/>
                <a:ea typeface="Noto Sans"/>
                <a:cs typeface="Noto Sans"/>
                <a:sym typeface="Noto Sans"/>
              </a:rPr>
              <a:t>E+ = E không chứa G =&gt; C không dư thừa</a:t>
            </a:r>
          </a:p>
          <a:p>
            <a:pPr algn="l">
              <a:lnSpc>
                <a:spcPts val="4549"/>
              </a:lnSpc>
            </a:pPr>
            <a:r>
              <a:rPr lang="en-US" sz="2599">
                <a:solidFill>
                  <a:srgbClr val="000000"/>
                </a:solidFill>
                <a:latin typeface="Noto Sans"/>
                <a:ea typeface="Noto Sans"/>
                <a:cs typeface="Noto Sans"/>
                <a:sym typeface="Noto Sans"/>
              </a:rPr>
              <a:t>C+ = CA không chứa G =&gt; E không dư thừa</a:t>
            </a:r>
          </a:p>
          <a:p>
            <a:pPr algn="l">
              <a:lnSpc>
                <a:spcPts val="4549"/>
              </a:lnSpc>
            </a:pPr>
            <a:r>
              <a:rPr lang="en-US" sz="2599">
                <a:solidFill>
                  <a:srgbClr val="F31711"/>
                </a:solidFill>
                <a:latin typeface="Noto Sans"/>
                <a:ea typeface="Noto Sans"/>
                <a:cs typeface="Noto Sans"/>
                <a:sym typeface="Noto Sans"/>
              </a:rPr>
              <a:t>Kết quả: </a:t>
            </a:r>
            <a:r>
              <a:rPr lang="en-US" sz="2599">
                <a:solidFill>
                  <a:srgbClr val="000000"/>
                </a:solidFill>
                <a:latin typeface="Noto Sans"/>
                <a:ea typeface="Noto Sans"/>
                <a:cs typeface="Noto Sans"/>
                <a:sym typeface="Noto Sans"/>
              </a:rPr>
              <a:t>F2 = {AB→C, C→A, BC→D, CD→B, D→E, D→G, BE→C, CG→B, CG→D, CE→G}</a:t>
            </a:r>
          </a:p>
        </p:txBody>
      </p:sp>
    </p:spTree>
  </p:cSld>
  <p:clrMapOvr>
    <a:masterClrMapping/>
  </p:clrMapOvr>
  <p:transition spd="fast">
    <p:wipe dir="d"/>
  </p:transition>
</p:sld>
</file>

<file path=ppt/slides/slide7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277041" y="126873"/>
            <a:ext cx="12999145" cy="9909429"/>
          </a:xfrm>
          <a:prstGeom prst="rect">
            <a:avLst/>
          </a:prstGeom>
        </p:spPr>
        <p:txBody>
          <a:bodyPr anchor="t" rtlCol="false" tIns="0" lIns="0" bIns="0" rIns="0">
            <a:spAutoFit/>
          </a:bodyPr>
          <a:lstStyle/>
          <a:p>
            <a:pPr algn="l">
              <a:lnSpc>
                <a:spcPts val="4367"/>
              </a:lnSpc>
            </a:pPr>
            <a:r>
              <a:rPr lang="en-US" sz="2599">
                <a:solidFill>
                  <a:srgbClr val="F31711"/>
                </a:solidFill>
                <a:latin typeface="Noto Sans"/>
                <a:ea typeface="Noto Sans"/>
                <a:cs typeface="Noto Sans"/>
                <a:sym typeface="Noto Sans"/>
              </a:rPr>
              <a:t>Bước 3: Lược bỏ PTH dư thừa (Không xét PTH có vế phải xuất hiện 1 lần)</a:t>
            </a:r>
          </a:p>
          <a:p>
            <a:pPr algn="l">
              <a:lnSpc>
                <a:spcPts val="4367"/>
              </a:lnSpc>
            </a:pPr>
            <a:r>
              <a:rPr lang="en-US" b="true" sz="2599">
                <a:solidFill>
                  <a:srgbClr val="000000"/>
                </a:solidFill>
                <a:latin typeface="Noto Sans Bold"/>
                <a:ea typeface="Noto Sans Bold"/>
                <a:cs typeface="Noto Sans Bold"/>
                <a:sym typeface="Noto Sans Bold"/>
              </a:rPr>
              <a:t>- Xét: AB→C </a:t>
            </a:r>
          </a:p>
          <a:p>
            <a:pPr algn="l">
              <a:lnSpc>
                <a:spcPts val="4367"/>
              </a:lnSpc>
            </a:pPr>
            <a:r>
              <a:rPr lang="en-US" sz="2599">
                <a:solidFill>
                  <a:srgbClr val="000000"/>
                </a:solidFill>
                <a:latin typeface="Noto Sans"/>
                <a:ea typeface="Noto Sans"/>
                <a:cs typeface="Noto Sans"/>
                <a:sym typeface="Noto Sans"/>
              </a:rPr>
              <a:t>AB+ = AB không chứa C =&gt; AB→C không dư thừa</a:t>
            </a:r>
          </a:p>
          <a:p>
            <a:pPr algn="l">
              <a:lnSpc>
                <a:spcPts val="4367"/>
              </a:lnSpc>
            </a:pPr>
            <a:r>
              <a:rPr lang="en-US" b="true" sz="2599">
                <a:solidFill>
                  <a:srgbClr val="000000"/>
                </a:solidFill>
                <a:latin typeface="Noto Sans Bold"/>
                <a:ea typeface="Noto Sans Bold"/>
                <a:cs typeface="Noto Sans Bold"/>
                <a:sym typeface="Noto Sans Bold"/>
              </a:rPr>
              <a:t>- Xét: BE→C </a:t>
            </a:r>
          </a:p>
          <a:p>
            <a:pPr algn="l">
              <a:lnSpc>
                <a:spcPts val="4367"/>
              </a:lnSpc>
            </a:pPr>
            <a:r>
              <a:rPr lang="en-US" sz="2599">
                <a:solidFill>
                  <a:srgbClr val="000000"/>
                </a:solidFill>
                <a:latin typeface="Noto Sans"/>
                <a:ea typeface="Noto Sans"/>
                <a:cs typeface="Noto Sans"/>
                <a:sym typeface="Noto Sans"/>
              </a:rPr>
              <a:t>BE+ = BE không chứa C =&gt; BE→C không dư thừa</a:t>
            </a:r>
          </a:p>
          <a:p>
            <a:pPr algn="l">
              <a:lnSpc>
                <a:spcPts val="4367"/>
              </a:lnSpc>
            </a:pPr>
            <a:r>
              <a:rPr lang="en-US" b="true" sz="2599">
                <a:solidFill>
                  <a:srgbClr val="000000"/>
                </a:solidFill>
                <a:latin typeface="Noto Sans Bold"/>
                <a:ea typeface="Noto Sans Bold"/>
                <a:cs typeface="Noto Sans Bold"/>
                <a:sym typeface="Noto Sans Bold"/>
              </a:rPr>
              <a:t>- Xét BC→D</a:t>
            </a:r>
          </a:p>
          <a:p>
            <a:pPr algn="l">
              <a:lnSpc>
                <a:spcPts val="4367"/>
              </a:lnSpc>
            </a:pPr>
            <a:r>
              <a:rPr lang="en-US" sz="2599">
                <a:solidFill>
                  <a:srgbClr val="000000"/>
                </a:solidFill>
                <a:latin typeface="Noto Sans"/>
                <a:ea typeface="Noto Sans"/>
                <a:cs typeface="Noto Sans"/>
                <a:sym typeface="Noto Sans"/>
              </a:rPr>
              <a:t>BC+ = BCA không chứa D =&gt; BC→D không dư thừa</a:t>
            </a:r>
          </a:p>
          <a:p>
            <a:pPr algn="l">
              <a:lnSpc>
                <a:spcPts val="4367"/>
              </a:lnSpc>
            </a:pPr>
            <a:r>
              <a:rPr lang="en-US" b="true" sz="2599">
                <a:solidFill>
                  <a:srgbClr val="000000"/>
                </a:solidFill>
                <a:latin typeface="Noto Sans Bold"/>
                <a:ea typeface="Noto Sans Bold"/>
                <a:cs typeface="Noto Sans Bold"/>
                <a:sym typeface="Noto Sans Bold"/>
              </a:rPr>
              <a:t>- Xét CG→D</a:t>
            </a:r>
          </a:p>
          <a:p>
            <a:pPr algn="l">
              <a:lnSpc>
                <a:spcPts val="4367"/>
              </a:lnSpc>
            </a:pPr>
            <a:r>
              <a:rPr lang="en-US" sz="2599">
                <a:solidFill>
                  <a:srgbClr val="000000"/>
                </a:solidFill>
                <a:latin typeface="Noto Sans"/>
                <a:ea typeface="Noto Sans"/>
                <a:cs typeface="Noto Sans"/>
                <a:sym typeface="Noto Sans"/>
              </a:rPr>
              <a:t>CG+ = CGABDE có chứa D =&gt; CG→D dư thừa</a:t>
            </a:r>
          </a:p>
          <a:p>
            <a:pPr algn="l">
              <a:lnSpc>
                <a:spcPts val="4367"/>
              </a:lnSpc>
            </a:pPr>
            <a:r>
              <a:rPr lang="en-US" b="true" sz="2599">
                <a:solidFill>
                  <a:srgbClr val="000000"/>
                </a:solidFill>
                <a:latin typeface="Noto Sans Bold"/>
                <a:ea typeface="Noto Sans Bold"/>
                <a:cs typeface="Noto Sans Bold"/>
                <a:sym typeface="Noto Sans Bold"/>
              </a:rPr>
              <a:t>- Xét CD→B</a:t>
            </a:r>
          </a:p>
          <a:p>
            <a:pPr algn="l">
              <a:lnSpc>
                <a:spcPts val="4367"/>
              </a:lnSpc>
            </a:pPr>
            <a:r>
              <a:rPr lang="en-US" sz="2599">
                <a:solidFill>
                  <a:srgbClr val="000000"/>
                </a:solidFill>
                <a:latin typeface="Noto Sans"/>
                <a:ea typeface="Noto Sans"/>
                <a:cs typeface="Noto Sans"/>
                <a:sym typeface="Noto Sans"/>
              </a:rPr>
              <a:t>CD+ = CDAEGB có chứa B =&gt; CD→B dư thừa</a:t>
            </a:r>
          </a:p>
          <a:p>
            <a:pPr algn="l">
              <a:lnSpc>
                <a:spcPts val="4367"/>
              </a:lnSpc>
            </a:pPr>
            <a:r>
              <a:rPr lang="en-US" sz="2599">
                <a:solidFill>
                  <a:srgbClr val="000000"/>
                </a:solidFill>
                <a:latin typeface="Noto Sans"/>
                <a:ea typeface="Noto Sans"/>
                <a:cs typeface="Noto Sans"/>
                <a:sym typeface="Noto Sans"/>
              </a:rPr>
              <a:t>-</a:t>
            </a:r>
            <a:r>
              <a:rPr lang="en-US" b="true" sz="2599">
                <a:solidFill>
                  <a:srgbClr val="000000"/>
                </a:solidFill>
                <a:latin typeface="Noto Sans Bold"/>
                <a:ea typeface="Noto Sans Bold"/>
                <a:cs typeface="Noto Sans Bold"/>
                <a:sym typeface="Noto Sans Bold"/>
              </a:rPr>
              <a:t> Xét CG→B</a:t>
            </a:r>
          </a:p>
          <a:p>
            <a:pPr algn="l">
              <a:lnSpc>
                <a:spcPts val="4367"/>
              </a:lnSpc>
            </a:pPr>
            <a:r>
              <a:rPr lang="en-US" sz="2599">
                <a:solidFill>
                  <a:srgbClr val="000000"/>
                </a:solidFill>
                <a:latin typeface="Noto Sans"/>
                <a:ea typeface="Noto Sans"/>
                <a:cs typeface="Noto Sans"/>
                <a:sym typeface="Noto Sans"/>
              </a:rPr>
              <a:t>CG+ = CGADE không chứa B =&gt; CG→B không dư thừa</a:t>
            </a:r>
          </a:p>
          <a:p>
            <a:pPr algn="l">
              <a:lnSpc>
                <a:spcPts val="4367"/>
              </a:lnSpc>
            </a:pPr>
            <a:r>
              <a:rPr lang="en-US" sz="2599">
                <a:solidFill>
                  <a:srgbClr val="000000"/>
                </a:solidFill>
                <a:latin typeface="Noto Sans"/>
                <a:ea typeface="Noto Sans"/>
                <a:cs typeface="Noto Sans"/>
                <a:sym typeface="Noto Sans"/>
              </a:rPr>
              <a:t>- </a:t>
            </a:r>
            <a:r>
              <a:rPr lang="en-US" b="true" sz="2599">
                <a:solidFill>
                  <a:srgbClr val="000000"/>
                </a:solidFill>
                <a:latin typeface="Noto Sans Bold"/>
                <a:ea typeface="Noto Sans Bold"/>
                <a:cs typeface="Noto Sans Bold"/>
                <a:sym typeface="Noto Sans Bold"/>
              </a:rPr>
              <a:t>Xét D→G</a:t>
            </a:r>
          </a:p>
          <a:p>
            <a:pPr algn="l">
              <a:lnSpc>
                <a:spcPts val="4367"/>
              </a:lnSpc>
            </a:pPr>
            <a:r>
              <a:rPr lang="en-US" sz="2599">
                <a:solidFill>
                  <a:srgbClr val="000000"/>
                </a:solidFill>
                <a:latin typeface="Noto Sans"/>
                <a:ea typeface="Noto Sans"/>
                <a:cs typeface="Noto Sans"/>
                <a:sym typeface="Noto Sans"/>
              </a:rPr>
              <a:t>D+ = DE không chứa G =&gt; D→G không dư thừa</a:t>
            </a:r>
          </a:p>
          <a:p>
            <a:pPr algn="l">
              <a:lnSpc>
                <a:spcPts val="4367"/>
              </a:lnSpc>
            </a:pPr>
            <a:r>
              <a:rPr lang="en-US" sz="2599">
                <a:solidFill>
                  <a:srgbClr val="000000"/>
                </a:solidFill>
                <a:latin typeface="Noto Sans"/>
                <a:ea typeface="Noto Sans"/>
                <a:cs typeface="Noto Sans"/>
                <a:sym typeface="Noto Sans"/>
              </a:rPr>
              <a:t>-</a:t>
            </a:r>
            <a:r>
              <a:rPr lang="en-US" b="true" sz="2599">
                <a:solidFill>
                  <a:srgbClr val="000000"/>
                </a:solidFill>
                <a:latin typeface="Noto Sans Bold"/>
                <a:ea typeface="Noto Sans Bold"/>
                <a:cs typeface="Noto Sans Bold"/>
                <a:sym typeface="Noto Sans Bold"/>
              </a:rPr>
              <a:t> Xét CE→G</a:t>
            </a:r>
          </a:p>
          <a:p>
            <a:pPr algn="l">
              <a:lnSpc>
                <a:spcPts val="4367"/>
              </a:lnSpc>
            </a:pPr>
            <a:r>
              <a:rPr lang="en-US" sz="2599">
                <a:solidFill>
                  <a:srgbClr val="000000"/>
                </a:solidFill>
                <a:latin typeface="Noto Sans"/>
                <a:ea typeface="Noto Sans"/>
                <a:cs typeface="Noto Sans"/>
                <a:sym typeface="Noto Sans"/>
              </a:rPr>
              <a:t>CE+ = CEA không chứa G =&gt; CE→G không dư thừa</a:t>
            </a:r>
          </a:p>
          <a:p>
            <a:pPr algn="l">
              <a:lnSpc>
                <a:spcPts val="4367"/>
              </a:lnSpc>
            </a:pPr>
            <a:r>
              <a:rPr lang="en-US" sz="2599">
                <a:solidFill>
                  <a:srgbClr val="F31711"/>
                </a:solidFill>
                <a:latin typeface="Noto Sans"/>
                <a:ea typeface="Noto Sans"/>
                <a:cs typeface="Noto Sans"/>
                <a:sym typeface="Noto Sans"/>
              </a:rPr>
              <a:t>Kết luận:</a:t>
            </a:r>
            <a:r>
              <a:rPr lang="en-US" sz="2599">
                <a:solidFill>
                  <a:srgbClr val="000000"/>
                </a:solidFill>
                <a:latin typeface="Noto Sans"/>
                <a:ea typeface="Noto Sans"/>
                <a:cs typeface="Noto Sans"/>
                <a:sym typeface="Noto Sans"/>
              </a:rPr>
              <a:t> F tối thiểu là Ftt = { AB→C, C→A, BC→D, D→E, D→G, BE→C, CG→B, CE→G }</a:t>
            </a:r>
          </a:p>
        </p:txBody>
      </p:sp>
    </p:spTree>
  </p:cSld>
  <p:clrMapOvr>
    <a:masterClrMapping/>
  </p:clrMapOvr>
  <p:transition spd="fast">
    <p:wipe dir="d"/>
  </p:transition>
</p:sld>
</file>

<file path=ppt/slides/slide7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889862" y="501901"/>
            <a:ext cx="15545249" cy="9570720"/>
          </a:xfrm>
          <a:prstGeom prst="rect">
            <a:avLst/>
          </a:prstGeom>
        </p:spPr>
        <p:txBody>
          <a:bodyPr anchor="t" rtlCol="false" tIns="0" lIns="0" bIns="0" rIns="0">
            <a:spAutoFit/>
          </a:bodyPr>
          <a:lstStyle/>
          <a:p>
            <a:pPr algn="l">
              <a:lnSpc>
                <a:spcPts val="4740"/>
              </a:lnSpc>
            </a:pPr>
            <a:r>
              <a:rPr lang="en-US" sz="3000" b="true">
                <a:solidFill>
                  <a:srgbClr val="000000"/>
                </a:solidFill>
                <a:latin typeface="Noto Sans Bold"/>
                <a:ea typeface="Noto Sans Bold"/>
                <a:cs typeface="Noto Sans Bold"/>
                <a:sym typeface="Noto Sans Bold"/>
              </a:rPr>
              <a:t>b</a:t>
            </a:r>
            <a:r>
              <a:rPr lang="en-US" b="true" sz="3000">
                <a:solidFill>
                  <a:srgbClr val="000000"/>
                </a:solidFill>
                <a:latin typeface="Noto Sans Bold"/>
                <a:ea typeface="Noto Sans Bold"/>
                <a:cs typeface="Noto Sans Bold"/>
                <a:sym typeface="Noto Sans Bold"/>
              </a:rPr>
              <a:t>. Q(A,B,C) </a:t>
            </a:r>
          </a:p>
          <a:p>
            <a:pPr algn="l">
              <a:lnSpc>
                <a:spcPts val="4740"/>
              </a:lnSpc>
            </a:pPr>
            <a:r>
              <a:rPr lang="en-US" b="true" sz="3000">
                <a:solidFill>
                  <a:srgbClr val="000000"/>
                </a:solidFill>
                <a:latin typeface="Noto Sans Bold"/>
                <a:ea typeface="Noto Sans Bold"/>
                <a:cs typeface="Noto Sans Bold"/>
                <a:sym typeface="Noto Sans Bold"/>
              </a:rPr>
              <a:t>F={A→B,A→C,B→A,C→A,B→C}</a:t>
            </a:r>
          </a:p>
          <a:p>
            <a:pPr algn="l">
              <a:lnSpc>
                <a:spcPts val="4740"/>
              </a:lnSpc>
            </a:pPr>
            <a:r>
              <a:rPr lang="en-US" sz="3000">
                <a:solidFill>
                  <a:srgbClr val="F31711"/>
                </a:solidFill>
                <a:latin typeface="Noto Sans"/>
                <a:ea typeface="Noto Sans"/>
                <a:cs typeface="Noto Sans"/>
                <a:sym typeface="Noto Sans"/>
              </a:rPr>
              <a:t>Bước 1: Phân rã phụ thuộc hàm</a:t>
            </a:r>
          </a:p>
          <a:p>
            <a:pPr algn="l">
              <a:lnSpc>
                <a:spcPts val="4740"/>
              </a:lnSpc>
            </a:pPr>
            <a:r>
              <a:rPr lang="en-US" sz="3000">
                <a:solidFill>
                  <a:srgbClr val="000000"/>
                </a:solidFill>
                <a:latin typeface="Noto Sans"/>
                <a:ea typeface="Noto Sans"/>
                <a:cs typeface="Noto Sans"/>
                <a:sym typeface="Noto Sans"/>
              </a:rPr>
              <a:t>Kết quả: F1 = {A→B, A→C, B→A, C→A, B→C}</a:t>
            </a:r>
          </a:p>
          <a:p>
            <a:pPr algn="l">
              <a:lnSpc>
                <a:spcPts val="4740"/>
              </a:lnSpc>
            </a:pPr>
            <a:r>
              <a:rPr lang="en-US" sz="3000">
                <a:solidFill>
                  <a:srgbClr val="F31711"/>
                </a:solidFill>
                <a:latin typeface="Noto Sans"/>
                <a:ea typeface="Noto Sans"/>
                <a:cs typeface="Noto Sans"/>
                <a:sym typeface="Noto Sans"/>
              </a:rPr>
              <a:t>Bước 2: Loại bỏ vế trái dư thừa (Không xét phụ thuộc hàng mà vế trái có 1 thuộc tính)</a:t>
            </a:r>
          </a:p>
          <a:p>
            <a:pPr algn="l">
              <a:lnSpc>
                <a:spcPts val="4740"/>
              </a:lnSpc>
            </a:pPr>
            <a:r>
              <a:rPr lang="en-US" sz="3000">
                <a:solidFill>
                  <a:srgbClr val="000000"/>
                </a:solidFill>
                <a:latin typeface="Noto Sans"/>
                <a:ea typeface="Noto Sans"/>
                <a:cs typeface="Noto Sans"/>
                <a:sym typeface="Noto Sans"/>
              </a:rPr>
              <a:t>Kết quả: F2 = {A→B, A→C, B→A, C→A, B→C}</a:t>
            </a:r>
          </a:p>
          <a:p>
            <a:pPr algn="l">
              <a:lnSpc>
                <a:spcPts val="4740"/>
              </a:lnSpc>
            </a:pPr>
            <a:r>
              <a:rPr lang="en-US" sz="3000">
                <a:solidFill>
                  <a:srgbClr val="F31711"/>
                </a:solidFill>
                <a:latin typeface="Noto Sans"/>
                <a:ea typeface="Noto Sans"/>
                <a:cs typeface="Noto Sans"/>
                <a:sym typeface="Noto Sans"/>
              </a:rPr>
              <a:t>Bước 3: Lược bỏ PTH dư thừa (Không xét PTH có vế phải xuất hiện 1 lần)</a:t>
            </a:r>
          </a:p>
          <a:p>
            <a:pPr algn="l">
              <a:lnSpc>
                <a:spcPts val="4740"/>
              </a:lnSpc>
            </a:pPr>
            <a:r>
              <a:rPr lang="en-US" sz="3000">
                <a:solidFill>
                  <a:srgbClr val="000000"/>
                </a:solidFill>
                <a:latin typeface="Noto Sans"/>
                <a:ea typeface="Noto Sans"/>
                <a:cs typeface="Noto Sans"/>
                <a:sym typeface="Noto Sans"/>
              </a:rPr>
              <a:t>- </a:t>
            </a:r>
            <a:r>
              <a:rPr lang="en-US" b="true" sz="3000">
                <a:solidFill>
                  <a:srgbClr val="000000"/>
                </a:solidFill>
                <a:latin typeface="Noto Sans Bold"/>
                <a:ea typeface="Noto Sans Bold"/>
                <a:cs typeface="Noto Sans Bold"/>
                <a:sym typeface="Noto Sans Bold"/>
              </a:rPr>
              <a:t>Xét A→C</a:t>
            </a:r>
          </a:p>
          <a:p>
            <a:pPr algn="l">
              <a:lnSpc>
                <a:spcPts val="4740"/>
              </a:lnSpc>
            </a:pPr>
            <a:r>
              <a:rPr lang="en-US" sz="3000">
                <a:solidFill>
                  <a:srgbClr val="000000"/>
                </a:solidFill>
                <a:latin typeface="Noto Sans"/>
                <a:ea typeface="Noto Sans"/>
                <a:cs typeface="Noto Sans"/>
                <a:sym typeface="Noto Sans"/>
              </a:rPr>
              <a:t>A+ = ABC có chứa C =&gt;A→C dư thừa</a:t>
            </a:r>
          </a:p>
          <a:p>
            <a:pPr algn="l">
              <a:lnSpc>
                <a:spcPts val="4740"/>
              </a:lnSpc>
            </a:pPr>
            <a:r>
              <a:rPr lang="en-US" sz="3000">
                <a:solidFill>
                  <a:srgbClr val="000000"/>
                </a:solidFill>
                <a:latin typeface="Noto Sans"/>
                <a:ea typeface="Noto Sans"/>
                <a:cs typeface="Noto Sans"/>
                <a:sym typeface="Noto Sans"/>
              </a:rPr>
              <a:t>- </a:t>
            </a:r>
            <a:r>
              <a:rPr lang="en-US" b="true" sz="3000">
                <a:solidFill>
                  <a:srgbClr val="000000"/>
                </a:solidFill>
                <a:latin typeface="Noto Sans Bold"/>
                <a:ea typeface="Noto Sans Bold"/>
                <a:cs typeface="Noto Sans Bold"/>
                <a:sym typeface="Noto Sans Bold"/>
              </a:rPr>
              <a:t>Xét B→C</a:t>
            </a:r>
          </a:p>
          <a:p>
            <a:pPr algn="l">
              <a:lnSpc>
                <a:spcPts val="4740"/>
              </a:lnSpc>
            </a:pPr>
            <a:r>
              <a:rPr lang="en-US" sz="3000">
                <a:solidFill>
                  <a:srgbClr val="000000"/>
                </a:solidFill>
                <a:latin typeface="Noto Sans"/>
                <a:ea typeface="Noto Sans"/>
                <a:cs typeface="Noto Sans"/>
                <a:sym typeface="Noto Sans"/>
              </a:rPr>
              <a:t>B+ = B không chứa C =&gt;B→C không dư thừa</a:t>
            </a:r>
          </a:p>
          <a:p>
            <a:pPr algn="l">
              <a:lnSpc>
                <a:spcPts val="4740"/>
              </a:lnSpc>
            </a:pPr>
            <a:r>
              <a:rPr lang="en-US" sz="3000">
                <a:solidFill>
                  <a:srgbClr val="000000"/>
                </a:solidFill>
                <a:latin typeface="Noto Sans"/>
                <a:ea typeface="Noto Sans"/>
                <a:cs typeface="Noto Sans"/>
                <a:sym typeface="Noto Sans"/>
              </a:rPr>
              <a:t>-</a:t>
            </a:r>
            <a:r>
              <a:rPr lang="en-US" b="true" sz="3000">
                <a:solidFill>
                  <a:srgbClr val="000000"/>
                </a:solidFill>
                <a:latin typeface="Noto Sans Bold"/>
                <a:ea typeface="Noto Sans Bold"/>
                <a:cs typeface="Noto Sans Bold"/>
                <a:sym typeface="Noto Sans Bold"/>
              </a:rPr>
              <a:t> Xét B→A</a:t>
            </a:r>
          </a:p>
          <a:p>
            <a:pPr algn="l">
              <a:lnSpc>
                <a:spcPts val="4740"/>
              </a:lnSpc>
            </a:pPr>
            <a:r>
              <a:rPr lang="en-US" sz="3000">
                <a:solidFill>
                  <a:srgbClr val="000000"/>
                </a:solidFill>
                <a:latin typeface="Noto Sans"/>
                <a:ea typeface="Noto Sans"/>
                <a:cs typeface="Noto Sans"/>
                <a:sym typeface="Noto Sans"/>
              </a:rPr>
              <a:t>B+ = BCA có chứa A =&gt;B→A dư thừa</a:t>
            </a:r>
          </a:p>
          <a:p>
            <a:pPr algn="l">
              <a:lnSpc>
                <a:spcPts val="4860"/>
              </a:lnSpc>
            </a:pPr>
            <a:r>
              <a:rPr lang="en-US" sz="3000">
                <a:solidFill>
                  <a:srgbClr val="000000"/>
                </a:solidFill>
                <a:latin typeface="Noto Sans"/>
                <a:ea typeface="Noto Sans"/>
                <a:cs typeface="Noto Sans"/>
                <a:sym typeface="Noto Sans"/>
              </a:rPr>
              <a:t>- </a:t>
            </a:r>
            <a:r>
              <a:rPr lang="en-US" b="true" sz="3000">
                <a:solidFill>
                  <a:srgbClr val="000000"/>
                </a:solidFill>
                <a:latin typeface="Noto Sans Bold"/>
                <a:ea typeface="Noto Sans Bold"/>
                <a:cs typeface="Noto Sans Bold"/>
                <a:sym typeface="Noto Sans Bold"/>
              </a:rPr>
              <a:t>Xét C→A</a:t>
            </a:r>
          </a:p>
          <a:p>
            <a:pPr algn="l">
              <a:lnSpc>
                <a:spcPts val="4740"/>
              </a:lnSpc>
            </a:pPr>
            <a:r>
              <a:rPr lang="en-US" sz="3000">
                <a:solidFill>
                  <a:srgbClr val="000000"/>
                </a:solidFill>
                <a:latin typeface="Noto Sans"/>
                <a:ea typeface="Noto Sans"/>
                <a:cs typeface="Noto Sans"/>
                <a:sym typeface="Noto Sans"/>
              </a:rPr>
              <a:t>C+ = C không chứa A =&gt;C→A không dư thừa</a:t>
            </a:r>
          </a:p>
          <a:p>
            <a:pPr algn="l">
              <a:lnSpc>
                <a:spcPts val="4740"/>
              </a:lnSpc>
            </a:pPr>
            <a:r>
              <a:rPr lang="en-US" b="true" sz="3000">
                <a:solidFill>
                  <a:srgbClr val="000000"/>
                </a:solidFill>
                <a:latin typeface="Noto Sans Bold"/>
                <a:ea typeface="Noto Sans Bold"/>
                <a:cs typeface="Noto Sans Bold"/>
                <a:sym typeface="Noto Sans Bold"/>
              </a:rPr>
              <a:t>Kết luận: </a:t>
            </a:r>
            <a:r>
              <a:rPr lang="en-US" sz="3000">
                <a:solidFill>
                  <a:srgbClr val="000000"/>
                </a:solidFill>
                <a:latin typeface="Noto Sans"/>
                <a:ea typeface="Noto Sans"/>
                <a:cs typeface="Noto Sans"/>
                <a:sym typeface="Noto Sans"/>
              </a:rPr>
              <a:t>F tối thiểu là Ftt = { A→B, C→A, B→C }</a:t>
            </a:r>
          </a:p>
        </p:txBody>
      </p:sp>
    </p:spTree>
  </p:cSld>
  <p:clrMapOvr>
    <a:masterClrMapping/>
  </p:clrMapOvr>
  <p:transition spd="fast">
    <p:wipe dir="u"/>
  </p:transition>
</p:sld>
</file>

<file path=ppt/slides/slide7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178131" y="1117092"/>
            <a:ext cx="15404667" cy="7805003"/>
          </a:xfrm>
          <a:prstGeom prst="rect">
            <a:avLst/>
          </a:prstGeom>
        </p:spPr>
        <p:txBody>
          <a:bodyPr anchor="t" rtlCol="false" tIns="0" lIns="0" bIns="0" rIns="0">
            <a:spAutoFit/>
          </a:bodyPr>
          <a:lstStyle/>
          <a:p>
            <a:pPr algn="l">
              <a:lnSpc>
                <a:spcPts val="6912"/>
              </a:lnSpc>
            </a:pPr>
            <a:r>
              <a:rPr lang="en-US" sz="3600" spc="399" b="true">
                <a:solidFill>
                  <a:srgbClr val="000000"/>
                </a:solidFill>
                <a:latin typeface="Noto Sans Bold"/>
                <a:ea typeface="Noto Sans Bold"/>
                <a:cs typeface="Noto Sans Bold"/>
                <a:sym typeface="Noto Sans Bold"/>
              </a:rPr>
              <a:t>11/</a:t>
            </a:r>
            <a:r>
              <a:rPr lang="en-US" b="true" sz="3600" spc="399">
                <a:solidFill>
                  <a:srgbClr val="000000"/>
                </a:solidFill>
                <a:latin typeface="Noto Sans Bold"/>
                <a:ea typeface="Noto Sans Bold"/>
                <a:cs typeface="Noto Sans Bold"/>
                <a:sym typeface="Noto Sans Bold"/>
              </a:rPr>
              <a:t> </a:t>
            </a:r>
            <a:r>
              <a:rPr lang="en-US" sz="3600" spc="399">
                <a:solidFill>
                  <a:srgbClr val="000000"/>
                </a:solidFill>
                <a:latin typeface="Noto Sans"/>
                <a:ea typeface="Noto Sans"/>
                <a:cs typeface="Noto Sans"/>
                <a:sym typeface="Noto Sans"/>
              </a:rPr>
              <a:t>Xác định phủ tối thiểu của các tập phụ thuộc hàm sau:</a:t>
            </a:r>
          </a:p>
          <a:p>
            <a:pPr algn="l">
              <a:lnSpc>
                <a:spcPts val="6912"/>
              </a:lnSpc>
            </a:pPr>
            <a:r>
              <a:rPr lang="en-US" sz="3600" spc="399">
                <a:solidFill>
                  <a:srgbClr val="000000"/>
                </a:solidFill>
                <a:latin typeface="Noto Sans"/>
                <a:ea typeface="Noto Sans"/>
                <a:cs typeface="Noto Sans"/>
                <a:sym typeface="Noto Sans"/>
              </a:rPr>
              <a:t> </a:t>
            </a:r>
            <a:r>
              <a:rPr lang="en-US" b="true" sz="3600" spc="399">
                <a:solidFill>
                  <a:srgbClr val="000000"/>
                </a:solidFill>
                <a:latin typeface="Noto Sans Bold"/>
                <a:ea typeface="Noto Sans Bold"/>
                <a:cs typeface="Noto Sans Bold"/>
                <a:sym typeface="Noto Sans Bold"/>
              </a:rPr>
              <a:t>a) Q1(ABCDEGH) </a:t>
            </a:r>
          </a:p>
          <a:p>
            <a:pPr algn="l">
              <a:lnSpc>
                <a:spcPts val="6912"/>
              </a:lnSpc>
            </a:pPr>
            <a:r>
              <a:rPr lang="en-US" sz="3600" spc="399">
                <a:solidFill>
                  <a:srgbClr val="000000"/>
                </a:solidFill>
                <a:latin typeface="Noto Sans"/>
                <a:ea typeface="Noto Sans"/>
                <a:cs typeface="Noto Sans"/>
                <a:sym typeface="Noto Sans"/>
              </a:rPr>
              <a:t>F₁={A→ H,AB→C,BC→D;G→B} </a:t>
            </a:r>
          </a:p>
          <a:p>
            <a:pPr algn="l">
              <a:lnSpc>
                <a:spcPts val="6912"/>
              </a:lnSpc>
            </a:pPr>
            <a:r>
              <a:rPr lang="en-US" b="true" sz="3600" spc="399">
                <a:solidFill>
                  <a:srgbClr val="000000"/>
                </a:solidFill>
                <a:latin typeface="Noto Sans Bold"/>
                <a:ea typeface="Noto Sans Bold"/>
                <a:cs typeface="Noto Sans Bold"/>
                <a:sym typeface="Noto Sans Bold"/>
              </a:rPr>
              <a:t>b) Q2(ABCSXYZ) </a:t>
            </a:r>
          </a:p>
          <a:p>
            <a:pPr algn="l">
              <a:lnSpc>
                <a:spcPts val="6912"/>
              </a:lnSpc>
            </a:pPr>
            <a:r>
              <a:rPr lang="en-US" sz="3600" spc="399">
                <a:solidFill>
                  <a:srgbClr val="000000"/>
                </a:solidFill>
                <a:latin typeface="Noto Sans"/>
                <a:ea typeface="Noto Sans"/>
                <a:cs typeface="Noto Sans"/>
                <a:sym typeface="Noto Sans"/>
              </a:rPr>
              <a:t>F₂={S→A;AX→B;S→B;BY→C;CZ→X} </a:t>
            </a:r>
          </a:p>
          <a:p>
            <a:pPr algn="l">
              <a:lnSpc>
                <a:spcPts val="6912"/>
              </a:lnSpc>
            </a:pPr>
            <a:r>
              <a:rPr lang="en-US" b="true" sz="3600" spc="399">
                <a:solidFill>
                  <a:srgbClr val="000000"/>
                </a:solidFill>
                <a:latin typeface="Noto Sans Bold"/>
                <a:ea typeface="Noto Sans Bold"/>
                <a:cs typeface="Noto Sans Bold"/>
                <a:sym typeface="Noto Sans Bold"/>
              </a:rPr>
              <a:t>c) Q3(ABCDEGHIJ)</a:t>
            </a:r>
          </a:p>
          <a:p>
            <a:pPr algn="l">
              <a:lnSpc>
                <a:spcPts val="6912"/>
              </a:lnSpc>
            </a:pPr>
            <a:r>
              <a:rPr lang="en-US" sz="3600" spc="399">
                <a:solidFill>
                  <a:srgbClr val="000000"/>
                </a:solidFill>
                <a:latin typeface="Noto Sans"/>
                <a:ea typeface="Noto Sans"/>
                <a:cs typeface="Noto Sans"/>
                <a:sym typeface="Noto Sans"/>
              </a:rPr>
              <a:t> F₃={BG→D;G→J;AI→C;CE→H;BD→G;JH→A; D→I } </a:t>
            </a:r>
          </a:p>
          <a:p>
            <a:pPr algn="l">
              <a:lnSpc>
                <a:spcPts val="6912"/>
              </a:lnSpc>
            </a:pPr>
            <a:r>
              <a:rPr lang="en-US" b="true" sz="3600" spc="399">
                <a:solidFill>
                  <a:srgbClr val="000000"/>
                </a:solidFill>
                <a:latin typeface="Noto Sans Bold"/>
                <a:ea typeface="Noto Sans Bold"/>
                <a:cs typeface="Noto Sans Bold"/>
                <a:sym typeface="Noto Sans Bold"/>
              </a:rPr>
              <a:t>d) Q4(ABCDEGHIJ) </a:t>
            </a:r>
          </a:p>
          <a:p>
            <a:pPr algn="l">
              <a:lnSpc>
                <a:spcPts val="6912"/>
              </a:lnSpc>
            </a:pPr>
            <a:r>
              <a:rPr lang="en-US" sz="3600" spc="399">
                <a:solidFill>
                  <a:srgbClr val="000000"/>
                </a:solidFill>
                <a:latin typeface="Noto Sans"/>
                <a:ea typeface="Noto Sans"/>
                <a:cs typeface="Noto Sans"/>
                <a:sym typeface="Noto Sans"/>
              </a:rPr>
              <a:t>F₄={BH→I;GC→A;I→J;AE→G;D→B;I→H}</a:t>
            </a:r>
          </a:p>
        </p:txBody>
      </p:sp>
    </p:spTree>
  </p:cSld>
  <p:clrMapOvr>
    <a:masterClrMapping/>
  </p:clrMapOvr>
  <p:transition spd="fast">
    <p:wipe dir="r"/>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14867" y="2436835"/>
            <a:ext cx="2544433" cy="2544433"/>
          </a:xfrm>
          <a:custGeom>
            <a:avLst/>
            <a:gdLst/>
            <a:ahLst/>
            <a:cxnLst/>
            <a:rect r="r" b="b" t="t" l="l"/>
            <a:pathLst>
              <a:path h="2544433" w="2544433">
                <a:moveTo>
                  <a:pt x="0" y="0"/>
                </a:moveTo>
                <a:lnTo>
                  <a:pt x="2544433" y="0"/>
                </a:lnTo>
                <a:lnTo>
                  <a:pt x="2544433"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23691" y="4333073"/>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19277" r="0" b="-4917"/>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469396" y="1259637"/>
            <a:ext cx="3789904" cy="665701"/>
            <a:chOff x="0" y="0"/>
            <a:chExt cx="998164" cy="175329"/>
          </a:xfrm>
        </p:grpSpPr>
        <p:sp>
          <p:nvSpPr>
            <p:cNvPr name="Freeform 9" id="9"/>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name="TextBox 10" id="10"/>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901205" y="1592487"/>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725346" y="4011009"/>
            <a:ext cx="10033233" cy="3254190"/>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CHUYỂN SANG LƯỢC ĐỒ QUAN HỆ </a:t>
            </a:r>
          </a:p>
        </p:txBody>
      </p:sp>
      <p:sp>
        <p:nvSpPr>
          <p:cNvPr name="TextBox 17" id="17"/>
          <p:cNvSpPr txBox="true"/>
          <p:nvPr/>
        </p:nvSpPr>
        <p:spPr>
          <a:xfrm rot="0">
            <a:off x="14249674" y="1365919"/>
            <a:ext cx="3009626" cy="424560"/>
          </a:xfrm>
          <a:prstGeom prst="rect">
            <a:avLst/>
          </a:prstGeom>
        </p:spPr>
        <p:txBody>
          <a:bodyPr anchor="t" rtlCol="false" tIns="0" lIns="0" bIns="0" rIns="0">
            <a:spAutoFit/>
          </a:bodyPr>
          <a:lstStyle/>
          <a:p>
            <a:pPr algn="l">
              <a:lnSpc>
                <a:spcPts val="3302"/>
              </a:lnSpc>
            </a:pPr>
            <a:r>
              <a:rPr lang="en-US" sz="2600">
                <a:solidFill>
                  <a:srgbClr val="FFFFFF"/>
                </a:solidFill>
                <a:latin typeface="Noto Sans"/>
                <a:ea typeface="Noto Sans"/>
                <a:cs typeface="Noto Sans"/>
                <a:sym typeface="Noto Sans"/>
              </a:rPr>
              <a:t>NHÓM 12</a:t>
            </a:r>
          </a:p>
        </p:txBody>
      </p:sp>
    </p:spTree>
  </p:cSld>
  <p:clrMapOvr>
    <a:masterClrMapping/>
  </p:clrMapOvr>
</p:sld>
</file>

<file path=ppt/slides/slide8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565207" y="823267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5238746" y="975673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884547"/>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2188949"/>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459547" y="647700"/>
            <a:ext cx="16051428" cy="9249283"/>
          </a:xfrm>
          <a:prstGeom prst="rect">
            <a:avLst/>
          </a:prstGeom>
        </p:spPr>
        <p:txBody>
          <a:bodyPr anchor="t" rtlCol="false" tIns="0" lIns="0" bIns="0" rIns="0">
            <a:spAutoFit/>
          </a:bodyPr>
          <a:lstStyle/>
          <a:p>
            <a:pPr algn="l">
              <a:lnSpc>
                <a:spcPts val="4900"/>
              </a:lnSpc>
            </a:pPr>
            <a:r>
              <a:rPr lang="en-US" b="true" sz="2899">
                <a:solidFill>
                  <a:srgbClr val="000000"/>
                </a:solidFill>
                <a:latin typeface="Noto Sans Bold"/>
                <a:ea typeface="Noto Sans Bold"/>
                <a:cs typeface="Noto Sans Bold"/>
                <a:sym typeface="Noto Sans Bold"/>
              </a:rPr>
              <a:t>a. Q1(ABCDEGH)</a:t>
            </a:r>
          </a:p>
          <a:p>
            <a:pPr algn="l">
              <a:lnSpc>
                <a:spcPts val="4900"/>
              </a:lnSpc>
            </a:pPr>
            <a:r>
              <a:rPr lang="en-US" sz="2899">
                <a:solidFill>
                  <a:srgbClr val="000000"/>
                </a:solidFill>
                <a:latin typeface="Noto Sans"/>
                <a:ea typeface="Noto Sans"/>
                <a:cs typeface="Noto Sans"/>
                <a:sym typeface="Noto Sans"/>
              </a:rPr>
              <a:t>F₁={A → H, AB →C, BC → D, G → B}</a:t>
            </a:r>
          </a:p>
          <a:p>
            <a:pPr algn="l">
              <a:lnSpc>
                <a:spcPts val="4900"/>
              </a:lnSpc>
            </a:pPr>
            <a:r>
              <a:rPr lang="en-US" sz="2899">
                <a:solidFill>
                  <a:srgbClr val="F31711"/>
                </a:solidFill>
                <a:latin typeface="Noto Sans"/>
                <a:ea typeface="Noto Sans"/>
                <a:cs typeface="Noto Sans"/>
                <a:sym typeface="Noto Sans"/>
              </a:rPr>
              <a:t>B1: Phân rã phụ thuộc hàm</a:t>
            </a:r>
          </a:p>
          <a:p>
            <a:pPr algn="l">
              <a:lnSpc>
                <a:spcPts val="4900"/>
              </a:lnSpc>
            </a:pPr>
            <a:r>
              <a:rPr lang="en-US" sz="2899">
                <a:solidFill>
                  <a:srgbClr val="000000"/>
                </a:solidFill>
                <a:latin typeface="Noto Sans"/>
                <a:ea typeface="Noto Sans"/>
                <a:cs typeface="Noto Sans"/>
                <a:sym typeface="Noto Sans"/>
              </a:rPr>
              <a:t>F₁={A → H, AB → C, BC → D, G → B}</a:t>
            </a:r>
          </a:p>
          <a:p>
            <a:pPr algn="l">
              <a:lnSpc>
                <a:spcPts val="4900"/>
              </a:lnSpc>
            </a:pPr>
            <a:r>
              <a:rPr lang="en-US" sz="2899">
                <a:solidFill>
                  <a:srgbClr val="F31711"/>
                </a:solidFill>
                <a:latin typeface="Noto Sans"/>
                <a:ea typeface="Noto Sans"/>
                <a:cs typeface="Noto Sans"/>
                <a:sym typeface="Noto Sans"/>
              </a:rPr>
              <a:t>B2: Loại thuộc tính vế trái dư thừa (Không xét phụ thuộc hàm mà vế trái có 1 thuộc tính).</a:t>
            </a:r>
          </a:p>
          <a:p>
            <a:pPr algn="l">
              <a:lnSpc>
                <a:spcPts val="4900"/>
              </a:lnSpc>
            </a:pPr>
            <a:r>
              <a:rPr lang="en-US" sz="2899">
                <a:solidFill>
                  <a:srgbClr val="000000"/>
                </a:solidFill>
                <a:latin typeface="Noto Sans"/>
                <a:ea typeface="Noto Sans"/>
                <a:cs typeface="Noto Sans"/>
                <a:sym typeface="Noto Sans"/>
              </a:rPr>
              <a:t>+ Xét AB → C:</a:t>
            </a:r>
          </a:p>
          <a:p>
            <a:pPr algn="l">
              <a:lnSpc>
                <a:spcPts val="4900"/>
              </a:lnSpc>
            </a:pPr>
            <a:r>
              <a:rPr lang="en-US" sz="2899">
                <a:solidFill>
                  <a:srgbClr val="000000"/>
                </a:solidFill>
                <a:latin typeface="Noto Sans"/>
                <a:ea typeface="Noto Sans"/>
                <a:cs typeface="Noto Sans"/>
                <a:sym typeface="Noto Sans"/>
              </a:rPr>
              <a:t>B+ = B không chứa C =&gt; A không dư thừa</a:t>
            </a:r>
          </a:p>
          <a:p>
            <a:pPr algn="l">
              <a:lnSpc>
                <a:spcPts val="4900"/>
              </a:lnSpc>
            </a:pPr>
            <a:r>
              <a:rPr lang="en-US" sz="2899">
                <a:solidFill>
                  <a:srgbClr val="000000"/>
                </a:solidFill>
                <a:latin typeface="Noto Sans"/>
                <a:ea typeface="Noto Sans"/>
                <a:cs typeface="Noto Sans"/>
                <a:sym typeface="Noto Sans"/>
              </a:rPr>
              <a:t>A+ = AH không chứa C =&gt; B không thừa</a:t>
            </a:r>
          </a:p>
          <a:p>
            <a:pPr algn="l">
              <a:lnSpc>
                <a:spcPts val="4900"/>
              </a:lnSpc>
            </a:pPr>
            <a:r>
              <a:rPr lang="en-US" sz="2899">
                <a:solidFill>
                  <a:srgbClr val="000000"/>
                </a:solidFill>
                <a:latin typeface="Noto Sans"/>
                <a:ea typeface="Noto Sans"/>
                <a:cs typeface="Noto Sans"/>
                <a:sym typeface="Noto Sans"/>
              </a:rPr>
              <a:t>+ Xét BC → D:</a:t>
            </a:r>
          </a:p>
          <a:p>
            <a:pPr algn="l">
              <a:lnSpc>
                <a:spcPts val="4900"/>
              </a:lnSpc>
            </a:pPr>
            <a:r>
              <a:rPr lang="en-US" sz="2899">
                <a:solidFill>
                  <a:srgbClr val="000000"/>
                </a:solidFill>
                <a:latin typeface="Noto Sans"/>
                <a:ea typeface="Noto Sans"/>
                <a:cs typeface="Noto Sans"/>
                <a:sym typeface="Noto Sans"/>
              </a:rPr>
              <a:t>C+ = C không chứa D =&gt; B không thừa</a:t>
            </a:r>
          </a:p>
          <a:p>
            <a:pPr algn="l">
              <a:lnSpc>
                <a:spcPts val="4900"/>
              </a:lnSpc>
            </a:pPr>
            <a:r>
              <a:rPr lang="en-US" sz="2899">
                <a:solidFill>
                  <a:srgbClr val="000000"/>
                </a:solidFill>
                <a:latin typeface="Noto Sans"/>
                <a:ea typeface="Noto Sans"/>
                <a:cs typeface="Noto Sans"/>
                <a:sym typeface="Noto Sans"/>
              </a:rPr>
              <a:t>B+ = B không chứa D =&gt; C không thừa</a:t>
            </a:r>
          </a:p>
          <a:p>
            <a:pPr algn="l">
              <a:lnSpc>
                <a:spcPts val="4900"/>
              </a:lnSpc>
            </a:pPr>
            <a:r>
              <a:rPr lang="en-US" sz="2899">
                <a:solidFill>
                  <a:srgbClr val="000000"/>
                </a:solidFill>
                <a:latin typeface="Noto Sans"/>
                <a:ea typeface="Noto Sans"/>
                <a:cs typeface="Noto Sans"/>
                <a:sym typeface="Noto Sans"/>
              </a:rPr>
              <a:t>=&gt; F₁={A → H, AB → C, BC → D, G → B}</a:t>
            </a:r>
          </a:p>
          <a:p>
            <a:pPr algn="l">
              <a:lnSpc>
                <a:spcPts val="4900"/>
              </a:lnSpc>
            </a:pPr>
            <a:r>
              <a:rPr lang="en-US" sz="2899">
                <a:solidFill>
                  <a:srgbClr val="F31711"/>
                </a:solidFill>
                <a:latin typeface="Noto Sans"/>
                <a:ea typeface="Noto Sans"/>
                <a:cs typeface="Noto Sans"/>
                <a:sym typeface="Noto Sans"/>
              </a:rPr>
              <a:t>B3:</a:t>
            </a:r>
            <a:r>
              <a:rPr lang="en-US" sz="2899">
                <a:solidFill>
                  <a:srgbClr val="000000"/>
                </a:solidFill>
                <a:latin typeface="Noto Sans"/>
                <a:ea typeface="Noto Sans"/>
                <a:cs typeface="Noto Sans"/>
                <a:sym typeface="Noto Sans"/>
              </a:rPr>
              <a:t> </a:t>
            </a:r>
            <a:r>
              <a:rPr lang="en-US" sz="2899">
                <a:solidFill>
                  <a:srgbClr val="F31711"/>
                </a:solidFill>
                <a:latin typeface="Noto Sans"/>
                <a:ea typeface="Noto Sans"/>
                <a:cs typeface="Noto Sans"/>
                <a:sym typeface="Noto Sans"/>
              </a:rPr>
              <a:t>Loại phụ thuộc hàm dư thừa (Không xét phụ thuộc hàm có vế phải chỉ xuất hiện một lần)</a:t>
            </a:r>
            <a:r>
              <a:rPr lang="en-US" sz="2899">
                <a:solidFill>
                  <a:srgbClr val="000000"/>
                </a:solidFill>
                <a:latin typeface="Noto Sans"/>
                <a:ea typeface="Noto Sans"/>
                <a:cs typeface="Noto Sans"/>
                <a:sym typeface="Noto Sans"/>
              </a:rPr>
              <a:t>.</a:t>
            </a:r>
          </a:p>
          <a:p>
            <a:pPr algn="l">
              <a:lnSpc>
                <a:spcPts val="4900"/>
              </a:lnSpc>
            </a:pPr>
            <a:r>
              <a:rPr lang="en-US" sz="2899">
                <a:solidFill>
                  <a:srgbClr val="000000"/>
                </a:solidFill>
                <a:latin typeface="Noto Sans"/>
                <a:ea typeface="Noto Sans"/>
                <a:cs typeface="Noto Sans"/>
                <a:sym typeface="Noto Sans"/>
              </a:rPr>
              <a:t>=&gt; F₁={A → H, AB → C, BC → D, G → B}</a:t>
            </a:r>
          </a:p>
          <a:p>
            <a:pPr algn="l">
              <a:lnSpc>
                <a:spcPts val="4900"/>
              </a:lnSpc>
            </a:pPr>
            <a:r>
              <a:rPr lang="en-US" b="true" sz="2899">
                <a:solidFill>
                  <a:srgbClr val="000000"/>
                </a:solidFill>
                <a:latin typeface="Noto Sans Bold"/>
                <a:ea typeface="Noto Sans Bold"/>
                <a:cs typeface="Noto Sans Bold"/>
                <a:sym typeface="Noto Sans Bold"/>
              </a:rPr>
              <a:t>Kết luận: </a:t>
            </a:r>
            <a:r>
              <a:rPr lang="en-US" sz="2899">
                <a:solidFill>
                  <a:srgbClr val="000000"/>
                </a:solidFill>
                <a:latin typeface="Noto Sans"/>
                <a:ea typeface="Noto Sans"/>
                <a:cs typeface="Noto Sans"/>
                <a:sym typeface="Noto Sans"/>
              </a:rPr>
              <a:t>Fmin = {A → H, AB → C, BC → D, G → B}</a:t>
            </a:r>
          </a:p>
        </p:txBody>
      </p:sp>
    </p:spTree>
  </p:cSld>
  <p:clrMapOvr>
    <a:masterClrMapping/>
  </p:clrMapOvr>
  <p:transition spd="fast">
    <p:wipe dir="r"/>
  </p:transition>
</p:sld>
</file>

<file path=ppt/slides/slide8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289432" y="233426"/>
            <a:ext cx="12732445" cy="10053574"/>
          </a:xfrm>
          <a:prstGeom prst="rect">
            <a:avLst/>
          </a:prstGeom>
        </p:spPr>
        <p:txBody>
          <a:bodyPr anchor="t" rtlCol="false" tIns="0" lIns="0" bIns="0" rIns="0">
            <a:spAutoFit/>
          </a:bodyPr>
          <a:lstStyle/>
          <a:p>
            <a:pPr algn="l">
              <a:lnSpc>
                <a:spcPts val="3473"/>
              </a:lnSpc>
            </a:pPr>
            <a:r>
              <a:rPr lang="en-US" sz="2300" b="true">
                <a:solidFill>
                  <a:srgbClr val="000000"/>
                </a:solidFill>
                <a:latin typeface="Noto Sans Bold"/>
                <a:ea typeface="Noto Sans Bold"/>
                <a:cs typeface="Noto Sans Bold"/>
                <a:sym typeface="Noto Sans Bold"/>
              </a:rPr>
              <a:t>b</a:t>
            </a:r>
            <a:r>
              <a:rPr lang="en-US" b="true" sz="2300">
                <a:solidFill>
                  <a:srgbClr val="000000"/>
                </a:solidFill>
                <a:latin typeface="Noto Sans Bold"/>
                <a:ea typeface="Noto Sans Bold"/>
                <a:cs typeface="Noto Sans Bold"/>
                <a:sym typeface="Noto Sans Bold"/>
              </a:rPr>
              <a:t>. Q2(ABCSXYZ)</a:t>
            </a:r>
          </a:p>
          <a:p>
            <a:pPr algn="l">
              <a:lnSpc>
                <a:spcPts val="3473"/>
              </a:lnSpc>
            </a:pPr>
            <a:r>
              <a:rPr lang="en-US" sz="2300">
                <a:solidFill>
                  <a:srgbClr val="000000"/>
                </a:solidFill>
                <a:latin typeface="Noto Sans"/>
                <a:ea typeface="Noto Sans"/>
                <a:cs typeface="Noto Sans"/>
                <a:sym typeface="Noto Sans"/>
              </a:rPr>
              <a:t>F₂={S → A; AX → B; S → B; BY → C; CZ → X}</a:t>
            </a:r>
          </a:p>
          <a:p>
            <a:pPr algn="l">
              <a:lnSpc>
                <a:spcPts val="3473"/>
              </a:lnSpc>
            </a:pPr>
            <a:r>
              <a:rPr lang="en-US" sz="2300">
                <a:solidFill>
                  <a:srgbClr val="F31711"/>
                </a:solidFill>
                <a:latin typeface="Noto Sans"/>
                <a:ea typeface="Noto Sans"/>
                <a:cs typeface="Noto Sans"/>
                <a:sym typeface="Noto Sans"/>
              </a:rPr>
              <a:t>B1:</a:t>
            </a:r>
            <a:r>
              <a:rPr lang="en-US" sz="2300">
                <a:solidFill>
                  <a:srgbClr val="000000"/>
                </a:solidFill>
                <a:latin typeface="Noto Sans"/>
                <a:ea typeface="Noto Sans"/>
                <a:cs typeface="Noto Sans"/>
                <a:sym typeface="Noto Sans"/>
              </a:rPr>
              <a:t> </a:t>
            </a:r>
            <a:r>
              <a:rPr lang="en-US" sz="2300">
                <a:solidFill>
                  <a:srgbClr val="F31711"/>
                </a:solidFill>
                <a:latin typeface="Noto Sans"/>
                <a:ea typeface="Noto Sans"/>
                <a:cs typeface="Noto Sans"/>
                <a:sym typeface="Noto Sans"/>
              </a:rPr>
              <a:t>Phân rã phụ thuộc hàm</a:t>
            </a:r>
          </a:p>
          <a:p>
            <a:pPr algn="l">
              <a:lnSpc>
                <a:spcPts val="3473"/>
              </a:lnSpc>
            </a:pPr>
            <a:r>
              <a:rPr lang="en-US" sz="2300">
                <a:solidFill>
                  <a:srgbClr val="000000"/>
                </a:solidFill>
                <a:latin typeface="Noto Sans"/>
                <a:ea typeface="Noto Sans"/>
                <a:cs typeface="Noto Sans"/>
                <a:sym typeface="Noto Sans"/>
              </a:rPr>
              <a:t>=&gt; F₂={S → A; AX → B; S → B; BY → C; CZ → X}</a:t>
            </a:r>
          </a:p>
          <a:p>
            <a:pPr algn="l">
              <a:lnSpc>
                <a:spcPts val="3473"/>
              </a:lnSpc>
            </a:pPr>
            <a:r>
              <a:rPr lang="en-US" sz="2300">
                <a:solidFill>
                  <a:srgbClr val="F31711"/>
                </a:solidFill>
                <a:latin typeface="Noto Sans"/>
                <a:ea typeface="Noto Sans"/>
                <a:cs typeface="Noto Sans"/>
                <a:sym typeface="Noto Sans"/>
              </a:rPr>
              <a:t>B2: Loại thuộc tính vế trái dư thừa (Không xét phụ thuộc hàm mà vế trái có 1 thuộc tính).</a:t>
            </a:r>
          </a:p>
          <a:p>
            <a:pPr algn="l">
              <a:lnSpc>
                <a:spcPts val="3473"/>
              </a:lnSpc>
            </a:pPr>
            <a:r>
              <a:rPr lang="en-US" sz="2300">
                <a:solidFill>
                  <a:srgbClr val="000000"/>
                </a:solidFill>
                <a:latin typeface="Noto Sans"/>
                <a:ea typeface="Noto Sans"/>
                <a:cs typeface="Noto Sans"/>
                <a:sym typeface="Noto Sans"/>
              </a:rPr>
              <a:t>+ Có S → A và S → B =&gt; S → AB</a:t>
            </a:r>
          </a:p>
          <a:p>
            <a:pPr algn="l">
              <a:lnSpc>
                <a:spcPts val="3473"/>
              </a:lnSpc>
            </a:pPr>
            <a:r>
              <a:rPr lang="en-US" sz="2300">
                <a:solidFill>
                  <a:srgbClr val="000000"/>
                </a:solidFill>
                <a:latin typeface="Noto Sans"/>
                <a:ea typeface="Noto Sans"/>
                <a:cs typeface="Noto Sans"/>
                <a:sym typeface="Noto Sans"/>
              </a:rPr>
              <a:t>+ Xét AX → B:</a:t>
            </a:r>
          </a:p>
          <a:p>
            <a:pPr algn="l">
              <a:lnSpc>
                <a:spcPts val="3473"/>
              </a:lnSpc>
            </a:pPr>
            <a:r>
              <a:rPr lang="en-US" sz="2300">
                <a:solidFill>
                  <a:srgbClr val="000000"/>
                </a:solidFill>
                <a:latin typeface="Noto Sans"/>
                <a:ea typeface="Noto Sans"/>
                <a:cs typeface="Noto Sans"/>
                <a:sym typeface="Noto Sans"/>
              </a:rPr>
              <a:t>X+ = X không chứa B =&gt; A không thừa </a:t>
            </a:r>
          </a:p>
          <a:p>
            <a:pPr algn="l">
              <a:lnSpc>
                <a:spcPts val="3473"/>
              </a:lnSpc>
            </a:pPr>
            <a:r>
              <a:rPr lang="en-US" sz="2300">
                <a:solidFill>
                  <a:srgbClr val="000000"/>
                </a:solidFill>
                <a:latin typeface="Noto Sans"/>
                <a:ea typeface="Noto Sans"/>
                <a:cs typeface="Noto Sans"/>
                <a:sym typeface="Noto Sans"/>
              </a:rPr>
              <a:t>A+ = A không chứa B =&gt; X không thừa</a:t>
            </a:r>
          </a:p>
          <a:p>
            <a:pPr algn="l">
              <a:lnSpc>
                <a:spcPts val="3473"/>
              </a:lnSpc>
            </a:pPr>
            <a:r>
              <a:rPr lang="en-US" sz="2300">
                <a:solidFill>
                  <a:srgbClr val="000000"/>
                </a:solidFill>
                <a:latin typeface="Noto Sans"/>
                <a:ea typeface="Noto Sans"/>
                <a:cs typeface="Noto Sans"/>
                <a:sym typeface="Noto Sans"/>
              </a:rPr>
              <a:t>+ Xét BY → C:</a:t>
            </a:r>
          </a:p>
          <a:p>
            <a:pPr algn="l">
              <a:lnSpc>
                <a:spcPts val="3473"/>
              </a:lnSpc>
            </a:pPr>
            <a:r>
              <a:rPr lang="en-US" sz="2300">
                <a:solidFill>
                  <a:srgbClr val="000000"/>
                </a:solidFill>
                <a:latin typeface="Noto Sans"/>
                <a:ea typeface="Noto Sans"/>
                <a:cs typeface="Noto Sans"/>
                <a:sym typeface="Noto Sans"/>
              </a:rPr>
              <a:t>B+ = B không chứa C =&gt; Y không thừa</a:t>
            </a:r>
          </a:p>
          <a:p>
            <a:pPr algn="l">
              <a:lnSpc>
                <a:spcPts val="3473"/>
              </a:lnSpc>
            </a:pPr>
            <a:r>
              <a:rPr lang="en-US" sz="2300">
                <a:solidFill>
                  <a:srgbClr val="000000"/>
                </a:solidFill>
                <a:latin typeface="Noto Sans"/>
                <a:ea typeface="Noto Sans"/>
                <a:cs typeface="Noto Sans"/>
                <a:sym typeface="Noto Sans"/>
              </a:rPr>
              <a:t>Y+ = Y không chứa C =&gt; B không thừa</a:t>
            </a:r>
          </a:p>
          <a:p>
            <a:pPr algn="l">
              <a:lnSpc>
                <a:spcPts val="3473"/>
              </a:lnSpc>
            </a:pPr>
            <a:r>
              <a:rPr lang="en-US" sz="2300">
                <a:solidFill>
                  <a:srgbClr val="000000"/>
                </a:solidFill>
                <a:latin typeface="Noto Sans"/>
                <a:ea typeface="Noto Sans"/>
                <a:cs typeface="Noto Sans"/>
                <a:sym typeface="Noto Sans"/>
              </a:rPr>
              <a:t>+ Xét CZ → X:</a:t>
            </a:r>
          </a:p>
          <a:p>
            <a:pPr algn="l">
              <a:lnSpc>
                <a:spcPts val="3473"/>
              </a:lnSpc>
            </a:pPr>
            <a:r>
              <a:rPr lang="en-US" sz="2300">
                <a:solidFill>
                  <a:srgbClr val="000000"/>
                </a:solidFill>
                <a:latin typeface="Noto Sans"/>
                <a:ea typeface="Noto Sans"/>
                <a:cs typeface="Noto Sans"/>
                <a:sym typeface="Noto Sans"/>
              </a:rPr>
              <a:t>C+ = C không chứa X =&gt; Z không thừa</a:t>
            </a:r>
          </a:p>
          <a:p>
            <a:pPr algn="l">
              <a:lnSpc>
                <a:spcPts val="3473"/>
              </a:lnSpc>
            </a:pPr>
            <a:r>
              <a:rPr lang="en-US" sz="2300">
                <a:solidFill>
                  <a:srgbClr val="000000"/>
                </a:solidFill>
                <a:latin typeface="Noto Sans"/>
                <a:ea typeface="Noto Sans"/>
                <a:cs typeface="Noto Sans"/>
                <a:sym typeface="Noto Sans"/>
              </a:rPr>
              <a:t>Z+ = Z không chứa X =&gt; C không thừa</a:t>
            </a:r>
          </a:p>
          <a:p>
            <a:pPr algn="l">
              <a:lnSpc>
                <a:spcPts val="3473"/>
              </a:lnSpc>
            </a:pPr>
            <a:r>
              <a:rPr lang="en-US" sz="2300">
                <a:solidFill>
                  <a:srgbClr val="000000"/>
                </a:solidFill>
                <a:latin typeface="Noto Sans"/>
                <a:ea typeface="Noto Sans"/>
                <a:cs typeface="Noto Sans"/>
                <a:sym typeface="Noto Sans"/>
              </a:rPr>
              <a:t>=&gt; F₂={S → A; AX → B; S → B; BY → C; CZ → X}</a:t>
            </a:r>
          </a:p>
          <a:p>
            <a:pPr algn="l">
              <a:lnSpc>
                <a:spcPts val="3473"/>
              </a:lnSpc>
            </a:pPr>
            <a:r>
              <a:rPr lang="en-US" sz="2300">
                <a:solidFill>
                  <a:srgbClr val="F31711"/>
                </a:solidFill>
                <a:latin typeface="Noto Sans"/>
                <a:ea typeface="Noto Sans"/>
                <a:cs typeface="Noto Sans"/>
                <a:sym typeface="Noto Sans"/>
              </a:rPr>
              <a:t>B3: Loại phụ thuộc hàm dư thừa (Không xét phụ thuộc hàm có vế phải chỉ xuất hiện một lần)</a:t>
            </a:r>
            <a:r>
              <a:rPr lang="en-US" sz="2300">
                <a:solidFill>
                  <a:srgbClr val="000000"/>
                </a:solidFill>
                <a:latin typeface="Noto Sans"/>
                <a:ea typeface="Noto Sans"/>
                <a:cs typeface="Noto Sans"/>
                <a:sym typeface="Noto Sans"/>
              </a:rPr>
              <a:t>.</a:t>
            </a:r>
          </a:p>
          <a:p>
            <a:pPr algn="l">
              <a:lnSpc>
                <a:spcPts val="3473"/>
              </a:lnSpc>
            </a:pPr>
            <a:r>
              <a:rPr lang="en-US" sz="2300">
                <a:solidFill>
                  <a:srgbClr val="000000"/>
                </a:solidFill>
                <a:latin typeface="Noto Sans"/>
                <a:ea typeface="Noto Sans"/>
                <a:cs typeface="Noto Sans"/>
                <a:sym typeface="Noto Sans"/>
              </a:rPr>
              <a:t>+ Xét AX → B:</a:t>
            </a:r>
          </a:p>
          <a:p>
            <a:pPr algn="l">
              <a:lnSpc>
                <a:spcPts val="3473"/>
              </a:lnSpc>
            </a:pPr>
            <a:r>
              <a:rPr lang="en-US" sz="2300">
                <a:solidFill>
                  <a:srgbClr val="000000"/>
                </a:solidFill>
                <a:latin typeface="Noto Sans"/>
                <a:ea typeface="Noto Sans"/>
                <a:cs typeface="Noto Sans"/>
                <a:sym typeface="Noto Sans"/>
              </a:rPr>
              <a:t>AX+ = AX không chứa B =&gt; Phụ thuộc hàm không thừa</a:t>
            </a:r>
          </a:p>
          <a:p>
            <a:pPr algn="l">
              <a:lnSpc>
                <a:spcPts val="3473"/>
              </a:lnSpc>
            </a:pPr>
            <a:r>
              <a:rPr lang="en-US" sz="2300">
                <a:solidFill>
                  <a:srgbClr val="000000"/>
                </a:solidFill>
                <a:latin typeface="Noto Sans"/>
                <a:ea typeface="Noto Sans"/>
                <a:cs typeface="Noto Sans"/>
                <a:sym typeface="Noto Sans"/>
              </a:rPr>
              <a:t>+ Xét S → B:</a:t>
            </a:r>
          </a:p>
          <a:p>
            <a:pPr algn="l">
              <a:lnSpc>
                <a:spcPts val="3473"/>
              </a:lnSpc>
            </a:pPr>
            <a:r>
              <a:rPr lang="en-US" sz="2300">
                <a:solidFill>
                  <a:srgbClr val="000000"/>
                </a:solidFill>
                <a:latin typeface="Noto Sans"/>
                <a:ea typeface="Noto Sans"/>
                <a:cs typeface="Noto Sans"/>
                <a:sym typeface="Noto Sans"/>
              </a:rPr>
              <a:t>S+ = SA không chứa B =&gt; Phụ thuộc hàm không thừa</a:t>
            </a:r>
          </a:p>
          <a:p>
            <a:pPr algn="l">
              <a:lnSpc>
                <a:spcPts val="3473"/>
              </a:lnSpc>
            </a:pPr>
            <a:r>
              <a:rPr lang="en-US" sz="2300">
                <a:solidFill>
                  <a:srgbClr val="000000"/>
                </a:solidFill>
                <a:latin typeface="Noto Sans"/>
                <a:ea typeface="Noto Sans"/>
                <a:cs typeface="Noto Sans"/>
                <a:sym typeface="Noto Sans"/>
              </a:rPr>
              <a:t>=&gt; F₂={S → A; AX → B; S → B; BY → C; CZ → X}</a:t>
            </a:r>
          </a:p>
          <a:p>
            <a:pPr algn="l">
              <a:lnSpc>
                <a:spcPts val="3473"/>
              </a:lnSpc>
            </a:pPr>
            <a:r>
              <a:rPr lang="en-US" b="true" sz="2300">
                <a:solidFill>
                  <a:srgbClr val="000000"/>
                </a:solidFill>
                <a:latin typeface="Noto Sans Bold"/>
                <a:ea typeface="Noto Sans Bold"/>
                <a:cs typeface="Noto Sans Bold"/>
                <a:sym typeface="Noto Sans Bold"/>
              </a:rPr>
              <a:t>Kết luận: </a:t>
            </a:r>
            <a:r>
              <a:rPr lang="en-US" sz="2300">
                <a:solidFill>
                  <a:srgbClr val="000000"/>
                </a:solidFill>
                <a:latin typeface="Noto Sans"/>
                <a:ea typeface="Noto Sans"/>
                <a:cs typeface="Noto Sans"/>
                <a:sym typeface="Noto Sans"/>
              </a:rPr>
              <a:t>Fmin = {S → A; AX → B; S → B; BY → C; CZ → X}</a:t>
            </a:r>
          </a:p>
        </p:txBody>
      </p:sp>
    </p:spTree>
  </p:cSld>
  <p:clrMapOvr>
    <a:masterClrMapping/>
  </p:clrMapOvr>
  <p:transition spd="fast">
    <p:wipe dir="l"/>
  </p:transition>
</p:sld>
</file>

<file path=ppt/slides/slide8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289432" y="210566"/>
            <a:ext cx="13000812" cy="9808718"/>
          </a:xfrm>
          <a:prstGeom prst="rect">
            <a:avLst/>
          </a:prstGeom>
        </p:spPr>
        <p:txBody>
          <a:bodyPr anchor="t" rtlCol="false" tIns="0" lIns="0" bIns="0" rIns="0">
            <a:spAutoFit/>
          </a:bodyPr>
          <a:lstStyle/>
          <a:p>
            <a:pPr algn="l">
              <a:lnSpc>
                <a:spcPts val="3256"/>
              </a:lnSpc>
            </a:pPr>
            <a:r>
              <a:rPr lang="en-US" sz="2200" b="true">
                <a:solidFill>
                  <a:srgbClr val="000000"/>
                </a:solidFill>
                <a:latin typeface="Noto Sans Bold"/>
                <a:ea typeface="Noto Sans Bold"/>
                <a:cs typeface="Noto Sans Bold"/>
                <a:sym typeface="Noto Sans Bold"/>
              </a:rPr>
              <a:t>c</a:t>
            </a:r>
            <a:r>
              <a:rPr lang="en-US" b="true" sz="2200">
                <a:solidFill>
                  <a:srgbClr val="000000"/>
                </a:solidFill>
                <a:latin typeface="Noto Sans Bold"/>
                <a:ea typeface="Noto Sans Bold"/>
                <a:cs typeface="Noto Sans Bold"/>
                <a:sym typeface="Noto Sans Bold"/>
              </a:rPr>
              <a:t>. Q3(ABCDEGHIJ)</a:t>
            </a:r>
          </a:p>
          <a:p>
            <a:pPr algn="l">
              <a:lnSpc>
                <a:spcPts val="3256"/>
              </a:lnSpc>
            </a:pPr>
            <a:r>
              <a:rPr lang="en-US" sz="2200">
                <a:solidFill>
                  <a:srgbClr val="000000"/>
                </a:solidFill>
                <a:latin typeface="Noto Sans"/>
                <a:ea typeface="Noto Sans"/>
                <a:cs typeface="Noto Sans"/>
                <a:sym typeface="Noto Sans"/>
              </a:rPr>
              <a:t>F₃={BG → D; G → J; AI → C; CE → H; BD → G; JH → A; D → I }</a:t>
            </a:r>
          </a:p>
          <a:p>
            <a:pPr algn="l">
              <a:lnSpc>
                <a:spcPts val="3256"/>
              </a:lnSpc>
            </a:pPr>
            <a:r>
              <a:rPr lang="en-US" sz="2200">
                <a:solidFill>
                  <a:srgbClr val="F31711"/>
                </a:solidFill>
                <a:latin typeface="Noto Sans"/>
                <a:ea typeface="Noto Sans"/>
                <a:cs typeface="Noto Sans"/>
                <a:sym typeface="Noto Sans"/>
              </a:rPr>
              <a:t>B1: Phân rã phụ thuộc hàm</a:t>
            </a:r>
          </a:p>
          <a:p>
            <a:pPr algn="l">
              <a:lnSpc>
                <a:spcPts val="3256"/>
              </a:lnSpc>
            </a:pPr>
            <a:r>
              <a:rPr lang="en-US" sz="2200">
                <a:solidFill>
                  <a:srgbClr val="000000"/>
                </a:solidFill>
                <a:latin typeface="Noto Sans"/>
                <a:ea typeface="Noto Sans"/>
                <a:cs typeface="Noto Sans"/>
                <a:sym typeface="Noto Sans"/>
              </a:rPr>
              <a:t>=&gt; F₃={BG → D; G → J; AI → C; CE → H; BD → G; JH → A; D → I }</a:t>
            </a:r>
          </a:p>
          <a:p>
            <a:pPr algn="l">
              <a:lnSpc>
                <a:spcPts val="3256"/>
              </a:lnSpc>
            </a:pPr>
            <a:r>
              <a:rPr lang="en-US" sz="2200">
                <a:solidFill>
                  <a:srgbClr val="F31711"/>
                </a:solidFill>
                <a:latin typeface="Noto Sans"/>
                <a:ea typeface="Noto Sans"/>
                <a:cs typeface="Noto Sans"/>
                <a:sym typeface="Noto Sans"/>
              </a:rPr>
              <a:t>B2: Loại thuộc tính vế trái dư thừa (Không xét phụ thuộc hàm mà vế trái có 1 thuộc tính).</a:t>
            </a:r>
          </a:p>
          <a:p>
            <a:pPr algn="l">
              <a:lnSpc>
                <a:spcPts val="3256"/>
              </a:lnSpc>
            </a:pPr>
            <a:r>
              <a:rPr lang="en-US" sz="2200">
                <a:solidFill>
                  <a:srgbClr val="000000"/>
                </a:solidFill>
                <a:latin typeface="Noto Sans"/>
                <a:ea typeface="Noto Sans"/>
                <a:cs typeface="Noto Sans"/>
                <a:sym typeface="Noto Sans"/>
              </a:rPr>
              <a:t>+ Xét BG → D:</a:t>
            </a:r>
          </a:p>
          <a:p>
            <a:pPr algn="l">
              <a:lnSpc>
                <a:spcPts val="3256"/>
              </a:lnSpc>
            </a:pPr>
            <a:r>
              <a:rPr lang="en-US" sz="2200">
                <a:solidFill>
                  <a:srgbClr val="000000"/>
                </a:solidFill>
                <a:latin typeface="Noto Sans"/>
                <a:ea typeface="Noto Sans"/>
                <a:cs typeface="Noto Sans"/>
                <a:sym typeface="Noto Sans"/>
              </a:rPr>
              <a:t>B+ = B không chứa D =&gt; G không dư thừa</a:t>
            </a:r>
          </a:p>
          <a:p>
            <a:pPr algn="l">
              <a:lnSpc>
                <a:spcPts val="3256"/>
              </a:lnSpc>
            </a:pPr>
            <a:r>
              <a:rPr lang="en-US" sz="2200">
                <a:solidFill>
                  <a:srgbClr val="000000"/>
                </a:solidFill>
                <a:latin typeface="Noto Sans"/>
                <a:ea typeface="Noto Sans"/>
                <a:cs typeface="Noto Sans"/>
                <a:sym typeface="Noto Sans"/>
              </a:rPr>
              <a:t>G+ = GJ không chứa D =&gt; B không dư thừa</a:t>
            </a:r>
          </a:p>
          <a:p>
            <a:pPr algn="l">
              <a:lnSpc>
                <a:spcPts val="3256"/>
              </a:lnSpc>
            </a:pPr>
            <a:r>
              <a:rPr lang="en-US" sz="2200">
                <a:solidFill>
                  <a:srgbClr val="000000"/>
                </a:solidFill>
                <a:latin typeface="Noto Sans"/>
                <a:ea typeface="Noto Sans"/>
                <a:cs typeface="Noto Sans"/>
                <a:sym typeface="Noto Sans"/>
              </a:rPr>
              <a:t>+ Xét AI → C:</a:t>
            </a:r>
          </a:p>
          <a:p>
            <a:pPr algn="l">
              <a:lnSpc>
                <a:spcPts val="3256"/>
              </a:lnSpc>
            </a:pPr>
            <a:r>
              <a:rPr lang="en-US" sz="2200">
                <a:solidFill>
                  <a:srgbClr val="000000"/>
                </a:solidFill>
                <a:latin typeface="Noto Sans"/>
                <a:ea typeface="Noto Sans"/>
                <a:cs typeface="Noto Sans"/>
                <a:sym typeface="Noto Sans"/>
              </a:rPr>
              <a:t>A+ = A không chứa C =&gt; I không thừa</a:t>
            </a:r>
          </a:p>
          <a:p>
            <a:pPr algn="l">
              <a:lnSpc>
                <a:spcPts val="3256"/>
              </a:lnSpc>
            </a:pPr>
            <a:r>
              <a:rPr lang="en-US" sz="2200">
                <a:solidFill>
                  <a:srgbClr val="000000"/>
                </a:solidFill>
                <a:latin typeface="Noto Sans"/>
                <a:ea typeface="Noto Sans"/>
                <a:cs typeface="Noto Sans"/>
                <a:sym typeface="Noto Sans"/>
              </a:rPr>
              <a:t>I+ = I không chứa C =&gt; A không thừa</a:t>
            </a:r>
          </a:p>
          <a:p>
            <a:pPr algn="l">
              <a:lnSpc>
                <a:spcPts val="3256"/>
              </a:lnSpc>
            </a:pPr>
            <a:r>
              <a:rPr lang="en-US" sz="2200">
                <a:solidFill>
                  <a:srgbClr val="000000"/>
                </a:solidFill>
                <a:latin typeface="Noto Sans"/>
                <a:ea typeface="Noto Sans"/>
                <a:cs typeface="Noto Sans"/>
                <a:sym typeface="Noto Sans"/>
              </a:rPr>
              <a:t>+ Xét CE → H:</a:t>
            </a:r>
          </a:p>
          <a:p>
            <a:pPr algn="l">
              <a:lnSpc>
                <a:spcPts val="3256"/>
              </a:lnSpc>
            </a:pPr>
            <a:r>
              <a:rPr lang="en-US" sz="2200">
                <a:solidFill>
                  <a:srgbClr val="000000"/>
                </a:solidFill>
                <a:latin typeface="Noto Sans"/>
                <a:ea typeface="Noto Sans"/>
                <a:cs typeface="Noto Sans"/>
                <a:sym typeface="Noto Sans"/>
              </a:rPr>
              <a:t>C+ = C không chứa H =&gt; E không thừa</a:t>
            </a:r>
          </a:p>
          <a:p>
            <a:pPr algn="l">
              <a:lnSpc>
                <a:spcPts val="3256"/>
              </a:lnSpc>
            </a:pPr>
            <a:r>
              <a:rPr lang="en-US" sz="2200">
                <a:solidFill>
                  <a:srgbClr val="000000"/>
                </a:solidFill>
                <a:latin typeface="Noto Sans"/>
                <a:ea typeface="Noto Sans"/>
                <a:cs typeface="Noto Sans"/>
                <a:sym typeface="Noto Sans"/>
              </a:rPr>
              <a:t>E+ = E không chứa H =&gt; C không thừa</a:t>
            </a:r>
          </a:p>
          <a:p>
            <a:pPr algn="l">
              <a:lnSpc>
                <a:spcPts val="3256"/>
              </a:lnSpc>
            </a:pPr>
            <a:r>
              <a:rPr lang="en-US" sz="2200">
                <a:solidFill>
                  <a:srgbClr val="000000"/>
                </a:solidFill>
                <a:latin typeface="Noto Sans"/>
                <a:ea typeface="Noto Sans"/>
                <a:cs typeface="Noto Sans"/>
                <a:sym typeface="Noto Sans"/>
              </a:rPr>
              <a:t>+ Xét BD → G:</a:t>
            </a:r>
          </a:p>
          <a:p>
            <a:pPr algn="l">
              <a:lnSpc>
                <a:spcPts val="3256"/>
              </a:lnSpc>
            </a:pPr>
            <a:r>
              <a:rPr lang="en-US" sz="2200">
                <a:solidFill>
                  <a:srgbClr val="000000"/>
                </a:solidFill>
                <a:latin typeface="Noto Sans"/>
                <a:ea typeface="Noto Sans"/>
                <a:cs typeface="Noto Sans"/>
                <a:sym typeface="Noto Sans"/>
              </a:rPr>
              <a:t>B+ = B không chứa G =&gt; D không thừa</a:t>
            </a:r>
          </a:p>
          <a:p>
            <a:pPr algn="l">
              <a:lnSpc>
                <a:spcPts val="3256"/>
              </a:lnSpc>
            </a:pPr>
            <a:r>
              <a:rPr lang="en-US" sz="2200">
                <a:solidFill>
                  <a:srgbClr val="000000"/>
                </a:solidFill>
                <a:latin typeface="Noto Sans"/>
                <a:ea typeface="Noto Sans"/>
                <a:cs typeface="Noto Sans"/>
                <a:sym typeface="Noto Sans"/>
              </a:rPr>
              <a:t>D+ = DI không chứa G =&gt; B không thừa</a:t>
            </a:r>
          </a:p>
          <a:p>
            <a:pPr algn="l">
              <a:lnSpc>
                <a:spcPts val="3256"/>
              </a:lnSpc>
            </a:pPr>
            <a:r>
              <a:rPr lang="en-US" sz="2200">
                <a:solidFill>
                  <a:srgbClr val="000000"/>
                </a:solidFill>
                <a:latin typeface="Noto Sans"/>
                <a:ea typeface="Noto Sans"/>
                <a:cs typeface="Noto Sans"/>
                <a:sym typeface="Noto Sans"/>
              </a:rPr>
              <a:t>+ Xét JH → A:</a:t>
            </a:r>
          </a:p>
          <a:p>
            <a:pPr algn="l">
              <a:lnSpc>
                <a:spcPts val="3256"/>
              </a:lnSpc>
            </a:pPr>
            <a:r>
              <a:rPr lang="en-US" sz="2200">
                <a:solidFill>
                  <a:srgbClr val="000000"/>
                </a:solidFill>
                <a:latin typeface="Noto Sans"/>
                <a:ea typeface="Noto Sans"/>
                <a:cs typeface="Noto Sans"/>
                <a:sym typeface="Noto Sans"/>
              </a:rPr>
              <a:t>J+ = J không chứa A =&gt; H không thừa</a:t>
            </a:r>
          </a:p>
          <a:p>
            <a:pPr algn="l">
              <a:lnSpc>
                <a:spcPts val="3256"/>
              </a:lnSpc>
            </a:pPr>
            <a:r>
              <a:rPr lang="en-US" sz="2200">
                <a:solidFill>
                  <a:srgbClr val="000000"/>
                </a:solidFill>
                <a:latin typeface="Noto Sans"/>
                <a:ea typeface="Noto Sans"/>
                <a:cs typeface="Noto Sans"/>
                <a:sym typeface="Noto Sans"/>
              </a:rPr>
              <a:t>H+ = H không chứa A =&gt; J không thừa</a:t>
            </a:r>
          </a:p>
          <a:p>
            <a:pPr algn="l">
              <a:lnSpc>
                <a:spcPts val="3256"/>
              </a:lnSpc>
            </a:pPr>
            <a:r>
              <a:rPr lang="en-US" sz="2200">
                <a:solidFill>
                  <a:srgbClr val="000000"/>
                </a:solidFill>
                <a:latin typeface="Noto Sans"/>
                <a:ea typeface="Noto Sans"/>
                <a:cs typeface="Noto Sans"/>
                <a:sym typeface="Noto Sans"/>
              </a:rPr>
              <a:t>=&gt; F₃={BG → D; G → J; AI → C; CE → H; BD → G; JH → A; D → I }</a:t>
            </a:r>
          </a:p>
          <a:p>
            <a:pPr algn="l">
              <a:lnSpc>
                <a:spcPts val="3256"/>
              </a:lnSpc>
            </a:pPr>
            <a:r>
              <a:rPr lang="en-US" sz="2200">
                <a:solidFill>
                  <a:srgbClr val="F31711"/>
                </a:solidFill>
                <a:latin typeface="Noto Sans"/>
                <a:ea typeface="Noto Sans"/>
                <a:cs typeface="Noto Sans"/>
                <a:sym typeface="Noto Sans"/>
              </a:rPr>
              <a:t>B3: Loại phụ thuộc hàm dư thừa (Không xét phụ thuộc hàm có vế phải chỉ xuất hiện một lần).</a:t>
            </a:r>
          </a:p>
          <a:p>
            <a:pPr algn="l">
              <a:lnSpc>
                <a:spcPts val="3256"/>
              </a:lnSpc>
            </a:pPr>
            <a:r>
              <a:rPr lang="en-US" sz="2200">
                <a:solidFill>
                  <a:srgbClr val="000000"/>
                </a:solidFill>
                <a:latin typeface="Noto Sans"/>
                <a:ea typeface="Noto Sans"/>
                <a:cs typeface="Noto Sans"/>
                <a:sym typeface="Noto Sans"/>
              </a:rPr>
              <a:t>=&gt; F₃={BG → D; G → J; AI → C; CE → H; BD → G; JH → A; D → I }</a:t>
            </a:r>
          </a:p>
          <a:p>
            <a:pPr algn="l">
              <a:lnSpc>
                <a:spcPts val="3256"/>
              </a:lnSpc>
            </a:pPr>
            <a:r>
              <a:rPr lang="en-US" b="true" sz="2200">
                <a:solidFill>
                  <a:srgbClr val="000000"/>
                </a:solidFill>
                <a:latin typeface="Noto Sans Bold"/>
                <a:ea typeface="Noto Sans Bold"/>
                <a:cs typeface="Noto Sans Bold"/>
                <a:sym typeface="Noto Sans Bold"/>
              </a:rPr>
              <a:t>Kết luận:</a:t>
            </a:r>
            <a:r>
              <a:rPr lang="en-US" sz="2200">
                <a:solidFill>
                  <a:srgbClr val="000000"/>
                </a:solidFill>
                <a:latin typeface="Noto Sans"/>
                <a:ea typeface="Noto Sans"/>
                <a:cs typeface="Noto Sans"/>
                <a:sym typeface="Noto Sans"/>
              </a:rPr>
              <a:t> Fmin = {BG→D; G→J; AI→C; CE→H; BD→G; JH→A; D→I }</a:t>
            </a:r>
          </a:p>
        </p:txBody>
      </p:sp>
    </p:spTree>
  </p:cSld>
  <p:clrMapOvr>
    <a:masterClrMapping/>
  </p:clrMapOvr>
  <p:transition spd="fast">
    <p:wipe dir="l"/>
  </p:transition>
</p:sld>
</file>

<file path=ppt/slides/slide8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948500" y="384048"/>
            <a:ext cx="13836750" cy="9731375"/>
          </a:xfrm>
          <a:prstGeom prst="rect">
            <a:avLst/>
          </a:prstGeom>
        </p:spPr>
        <p:txBody>
          <a:bodyPr anchor="t" rtlCol="false" tIns="0" lIns="0" bIns="0" rIns="0">
            <a:spAutoFit/>
          </a:bodyPr>
          <a:lstStyle/>
          <a:p>
            <a:pPr algn="l">
              <a:lnSpc>
                <a:spcPts val="4299"/>
              </a:lnSpc>
            </a:pPr>
            <a:r>
              <a:rPr lang="en-US" sz="2499" b="true">
                <a:solidFill>
                  <a:srgbClr val="000000"/>
                </a:solidFill>
                <a:latin typeface="Noto Sans Bold"/>
                <a:ea typeface="Noto Sans Bold"/>
                <a:cs typeface="Noto Sans Bold"/>
                <a:sym typeface="Noto Sans Bold"/>
              </a:rPr>
              <a:t>d</a:t>
            </a:r>
            <a:r>
              <a:rPr lang="en-US" b="true" sz="2499">
                <a:solidFill>
                  <a:srgbClr val="000000"/>
                </a:solidFill>
                <a:latin typeface="Noto Sans Bold"/>
                <a:ea typeface="Noto Sans Bold"/>
                <a:cs typeface="Noto Sans Bold"/>
                <a:sym typeface="Noto Sans Bold"/>
              </a:rPr>
              <a:t>. Q4(ABCDEGHIJ)</a:t>
            </a:r>
          </a:p>
          <a:p>
            <a:pPr algn="l">
              <a:lnSpc>
                <a:spcPts val="4299"/>
              </a:lnSpc>
            </a:pPr>
            <a:r>
              <a:rPr lang="en-US" sz="2499">
                <a:solidFill>
                  <a:srgbClr val="000000"/>
                </a:solidFill>
                <a:latin typeface="Noto Sans"/>
                <a:ea typeface="Noto Sans"/>
                <a:cs typeface="Noto Sans"/>
                <a:sym typeface="Noto Sans"/>
              </a:rPr>
              <a:t>F₄={BH→I;GC→A;I→J;AE→G;D→B;I→H}</a:t>
            </a:r>
          </a:p>
          <a:p>
            <a:pPr algn="l">
              <a:lnSpc>
                <a:spcPts val="4299"/>
              </a:lnSpc>
            </a:pPr>
            <a:r>
              <a:rPr lang="en-US" sz="2499">
                <a:solidFill>
                  <a:srgbClr val="F31711"/>
                </a:solidFill>
                <a:latin typeface="Noto Sans"/>
                <a:ea typeface="Noto Sans"/>
                <a:cs typeface="Noto Sans"/>
                <a:sym typeface="Noto Sans"/>
              </a:rPr>
              <a:t>B1: Phân rã phụ thuộc hàm</a:t>
            </a:r>
          </a:p>
          <a:p>
            <a:pPr algn="l">
              <a:lnSpc>
                <a:spcPts val="4299"/>
              </a:lnSpc>
            </a:pPr>
            <a:r>
              <a:rPr lang="en-US" sz="2499">
                <a:solidFill>
                  <a:srgbClr val="000000"/>
                </a:solidFill>
                <a:latin typeface="Noto Sans"/>
                <a:ea typeface="Noto Sans"/>
                <a:cs typeface="Noto Sans"/>
                <a:sym typeface="Noto Sans"/>
              </a:rPr>
              <a:t>=&gt; F₄={BH→I; GC→A; I→J; AE→G; D→B; I→H}</a:t>
            </a:r>
          </a:p>
          <a:p>
            <a:pPr algn="l">
              <a:lnSpc>
                <a:spcPts val="4299"/>
              </a:lnSpc>
            </a:pPr>
            <a:r>
              <a:rPr lang="en-US" sz="2499">
                <a:solidFill>
                  <a:srgbClr val="F31711"/>
                </a:solidFill>
                <a:latin typeface="Noto Sans"/>
                <a:ea typeface="Noto Sans"/>
                <a:cs typeface="Noto Sans"/>
                <a:sym typeface="Noto Sans"/>
              </a:rPr>
              <a:t>B2: Loại thuộc tính vế trái dư thừa (Không xét phụ thuộc hàm mà vế trái có 1 thuộc tính).</a:t>
            </a:r>
          </a:p>
          <a:p>
            <a:pPr algn="l">
              <a:lnSpc>
                <a:spcPts val="4299"/>
              </a:lnSpc>
            </a:pPr>
            <a:r>
              <a:rPr lang="en-US" sz="2499">
                <a:solidFill>
                  <a:srgbClr val="000000"/>
                </a:solidFill>
                <a:latin typeface="Noto Sans"/>
                <a:ea typeface="Noto Sans"/>
                <a:cs typeface="Noto Sans"/>
                <a:sym typeface="Noto Sans"/>
              </a:rPr>
              <a:t>+ Xét BH → I:</a:t>
            </a:r>
          </a:p>
          <a:p>
            <a:pPr algn="l">
              <a:lnSpc>
                <a:spcPts val="4299"/>
              </a:lnSpc>
            </a:pPr>
            <a:r>
              <a:rPr lang="en-US" sz="2499">
                <a:solidFill>
                  <a:srgbClr val="000000"/>
                </a:solidFill>
                <a:latin typeface="Noto Sans"/>
                <a:ea typeface="Noto Sans"/>
                <a:cs typeface="Noto Sans"/>
                <a:sym typeface="Noto Sans"/>
              </a:rPr>
              <a:t>B+ = B không chứa I =&gt; H không thừa </a:t>
            </a:r>
          </a:p>
          <a:p>
            <a:pPr algn="l">
              <a:lnSpc>
                <a:spcPts val="4299"/>
              </a:lnSpc>
            </a:pPr>
            <a:r>
              <a:rPr lang="en-US" sz="2499">
                <a:solidFill>
                  <a:srgbClr val="000000"/>
                </a:solidFill>
                <a:latin typeface="Noto Sans"/>
                <a:ea typeface="Noto Sans"/>
                <a:cs typeface="Noto Sans"/>
                <a:sym typeface="Noto Sans"/>
              </a:rPr>
              <a:t>H+ = H không chứa I =&gt; B không thừa</a:t>
            </a:r>
          </a:p>
          <a:p>
            <a:pPr algn="l">
              <a:lnSpc>
                <a:spcPts val="4299"/>
              </a:lnSpc>
            </a:pPr>
            <a:r>
              <a:rPr lang="en-US" sz="2499">
                <a:solidFill>
                  <a:srgbClr val="000000"/>
                </a:solidFill>
                <a:latin typeface="Noto Sans"/>
                <a:ea typeface="Noto Sans"/>
                <a:cs typeface="Noto Sans"/>
                <a:sym typeface="Noto Sans"/>
              </a:rPr>
              <a:t>+ Xét GC → A:</a:t>
            </a:r>
          </a:p>
          <a:p>
            <a:pPr algn="l">
              <a:lnSpc>
                <a:spcPts val="4299"/>
              </a:lnSpc>
            </a:pPr>
            <a:r>
              <a:rPr lang="en-US" sz="2499">
                <a:solidFill>
                  <a:srgbClr val="000000"/>
                </a:solidFill>
                <a:latin typeface="Noto Sans"/>
                <a:ea typeface="Noto Sans"/>
                <a:cs typeface="Noto Sans"/>
                <a:sym typeface="Noto Sans"/>
              </a:rPr>
              <a:t>G+ = G không chứa A =&gt; C không thừa</a:t>
            </a:r>
          </a:p>
          <a:p>
            <a:pPr algn="l">
              <a:lnSpc>
                <a:spcPts val="4299"/>
              </a:lnSpc>
            </a:pPr>
            <a:r>
              <a:rPr lang="en-US" sz="2499">
                <a:solidFill>
                  <a:srgbClr val="000000"/>
                </a:solidFill>
                <a:latin typeface="Noto Sans"/>
                <a:ea typeface="Noto Sans"/>
                <a:cs typeface="Noto Sans"/>
                <a:sym typeface="Noto Sans"/>
              </a:rPr>
              <a:t>C+ = C không chứa A =&gt; G không thừa</a:t>
            </a:r>
          </a:p>
          <a:p>
            <a:pPr algn="l">
              <a:lnSpc>
                <a:spcPts val="4299"/>
              </a:lnSpc>
            </a:pPr>
            <a:r>
              <a:rPr lang="en-US" sz="2499">
                <a:solidFill>
                  <a:srgbClr val="000000"/>
                </a:solidFill>
                <a:latin typeface="Noto Sans"/>
                <a:ea typeface="Noto Sans"/>
                <a:cs typeface="Noto Sans"/>
                <a:sym typeface="Noto Sans"/>
              </a:rPr>
              <a:t>+ Xét AE → G:</a:t>
            </a:r>
          </a:p>
          <a:p>
            <a:pPr algn="l">
              <a:lnSpc>
                <a:spcPts val="4299"/>
              </a:lnSpc>
            </a:pPr>
            <a:r>
              <a:rPr lang="en-US" sz="2499">
                <a:solidFill>
                  <a:srgbClr val="000000"/>
                </a:solidFill>
                <a:latin typeface="Noto Sans"/>
                <a:ea typeface="Noto Sans"/>
                <a:cs typeface="Noto Sans"/>
                <a:sym typeface="Noto Sans"/>
              </a:rPr>
              <a:t>A+ = A không chứa G =&gt; E không thừa</a:t>
            </a:r>
          </a:p>
          <a:p>
            <a:pPr algn="l">
              <a:lnSpc>
                <a:spcPts val="4299"/>
              </a:lnSpc>
            </a:pPr>
            <a:r>
              <a:rPr lang="en-US" sz="2499">
                <a:solidFill>
                  <a:srgbClr val="000000"/>
                </a:solidFill>
                <a:latin typeface="Noto Sans"/>
                <a:ea typeface="Noto Sans"/>
                <a:cs typeface="Noto Sans"/>
                <a:sym typeface="Noto Sans"/>
              </a:rPr>
              <a:t>E+ = E không chứa G =&gt; A không thừa</a:t>
            </a:r>
          </a:p>
          <a:p>
            <a:pPr algn="l">
              <a:lnSpc>
                <a:spcPts val="4299"/>
              </a:lnSpc>
            </a:pPr>
            <a:r>
              <a:rPr lang="en-US" sz="2499">
                <a:solidFill>
                  <a:srgbClr val="000000"/>
                </a:solidFill>
                <a:latin typeface="Noto Sans"/>
                <a:ea typeface="Noto Sans"/>
                <a:cs typeface="Noto Sans"/>
                <a:sym typeface="Noto Sans"/>
              </a:rPr>
              <a:t>=&gt; F₄={BH→I; GC→A; I→J; AE→G; D→B; I→H}</a:t>
            </a:r>
          </a:p>
          <a:p>
            <a:pPr algn="l">
              <a:lnSpc>
                <a:spcPts val="4299"/>
              </a:lnSpc>
            </a:pPr>
            <a:r>
              <a:rPr lang="en-US" sz="2499">
                <a:solidFill>
                  <a:srgbClr val="F31711"/>
                </a:solidFill>
                <a:latin typeface="Noto Sans"/>
                <a:ea typeface="Noto Sans"/>
                <a:cs typeface="Noto Sans"/>
                <a:sym typeface="Noto Sans"/>
              </a:rPr>
              <a:t>B3: Loại phụ thuộc hàm dư thừa (Không xét phụ thuộc hàm có vế phải chỉ xuất hiện một lần).</a:t>
            </a:r>
          </a:p>
          <a:p>
            <a:pPr algn="l">
              <a:lnSpc>
                <a:spcPts val="4299"/>
              </a:lnSpc>
            </a:pPr>
            <a:r>
              <a:rPr lang="en-US" sz="2499">
                <a:solidFill>
                  <a:srgbClr val="000000"/>
                </a:solidFill>
                <a:latin typeface="Noto Sans"/>
                <a:ea typeface="Noto Sans"/>
                <a:cs typeface="Noto Sans"/>
                <a:sym typeface="Noto Sans"/>
              </a:rPr>
              <a:t>=&gt; F₄={BH→I; GC→A; I→J; AE→G; D→B; I→H}</a:t>
            </a:r>
          </a:p>
          <a:p>
            <a:pPr algn="l">
              <a:lnSpc>
                <a:spcPts val="4299"/>
              </a:lnSpc>
            </a:pPr>
            <a:r>
              <a:rPr lang="en-US" b="true" sz="2499">
                <a:solidFill>
                  <a:srgbClr val="000000"/>
                </a:solidFill>
                <a:latin typeface="Noto Sans Bold"/>
                <a:ea typeface="Noto Sans Bold"/>
                <a:cs typeface="Noto Sans Bold"/>
                <a:sym typeface="Noto Sans Bold"/>
              </a:rPr>
              <a:t>Kết luận:</a:t>
            </a:r>
            <a:r>
              <a:rPr lang="en-US" sz="2499">
                <a:solidFill>
                  <a:srgbClr val="000000"/>
                </a:solidFill>
                <a:latin typeface="Noto Sans"/>
                <a:ea typeface="Noto Sans"/>
                <a:cs typeface="Noto Sans"/>
                <a:sym typeface="Noto Sans"/>
              </a:rPr>
              <a:t> Fmin = {BH → I; GC → A; I → J; AE → G; D → B; I → H}</a:t>
            </a:r>
          </a:p>
        </p:txBody>
      </p:sp>
    </p:spTree>
  </p:cSld>
  <p:clrMapOvr>
    <a:masterClrMapping/>
  </p:clrMapOvr>
  <p:transition spd="fast">
    <p:wipe dir="u"/>
  </p:transition>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9766" y="1958622"/>
            <a:ext cx="8311835" cy="9678993"/>
          </a:xfrm>
          <a:custGeom>
            <a:avLst/>
            <a:gdLst/>
            <a:ahLst/>
            <a:cxnLst/>
            <a:rect r="r" b="b" t="t" l="l"/>
            <a:pathLst>
              <a:path h="9678993" w="8311835">
                <a:moveTo>
                  <a:pt x="0" y="0"/>
                </a:moveTo>
                <a:lnTo>
                  <a:pt x="8311835" y="0"/>
                </a:lnTo>
                <a:lnTo>
                  <a:pt x="8311835" y="9678993"/>
                </a:lnTo>
                <a:lnTo>
                  <a:pt x="0" y="9678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true" rot="0">
            <a:off x="15591981" y="-1120065"/>
            <a:ext cx="8713765" cy="10147034"/>
          </a:xfrm>
          <a:custGeom>
            <a:avLst/>
            <a:gdLst/>
            <a:ahLst/>
            <a:cxnLst/>
            <a:rect r="r" b="b" t="t" l="l"/>
            <a:pathLst>
              <a:path h="10147034" w="8713765">
                <a:moveTo>
                  <a:pt x="8713765" y="10147034"/>
                </a:moveTo>
                <a:lnTo>
                  <a:pt x="0" y="10147034"/>
                </a:lnTo>
                <a:lnTo>
                  <a:pt x="0" y="0"/>
                </a:lnTo>
                <a:lnTo>
                  <a:pt x="8713765" y="0"/>
                </a:lnTo>
                <a:lnTo>
                  <a:pt x="8713765" y="10147034"/>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76326" y="0"/>
            <a:ext cx="5835464" cy="583546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0" t="0" r="-78571" b="0"/>
              </a:stretch>
            </a:blipFill>
            <a:ln w="142875" cap="sq">
              <a:solidFill>
                <a:srgbClr val="517DED"/>
              </a:solidFill>
              <a:prstDash val="solid"/>
              <a:miter/>
            </a:ln>
          </p:spPr>
        </p:sp>
      </p:grpSp>
      <p:sp>
        <p:nvSpPr>
          <p:cNvPr name="Freeform 6" id="6"/>
          <p:cNvSpPr/>
          <p:nvPr/>
        </p:nvSpPr>
        <p:spPr>
          <a:xfrm flipH="false" flipV="false" rot="-10800000">
            <a:off x="4860860" y="7528370"/>
            <a:ext cx="798278" cy="1729930"/>
          </a:xfrm>
          <a:custGeom>
            <a:avLst/>
            <a:gdLst/>
            <a:ahLst/>
            <a:cxnLst/>
            <a:rect r="r" b="b" t="t" l="l"/>
            <a:pathLst>
              <a:path h="1729930" w="798278">
                <a:moveTo>
                  <a:pt x="0" y="0"/>
                </a:moveTo>
                <a:lnTo>
                  <a:pt x="798278" y="0"/>
                </a:lnTo>
                <a:lnTo>
                  <a:pt x="798278" y="1729930"/>
                </a:lnTo>
                <a:lnTo>
                  <a:pt x="0" y="1729930"/>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
        <p:nvSpPr>
          <p:cNvPr name="TextBox 7" id="7"/>
          <p:cNvSpPr txBox="true"/>
          <p:nvPr/>
        </p:nvSpPr>
        <p:spPr>
          <a:xfrm rot="0">
            <a:off x="5889560" y="819150"/>
            <a:ext cx="12398440" cy="634827"/>
          </a:xfrm>
          <a:prstGeom prst="rect">
            <a:avLst/>
          </a:prstGeom>
        </p:spPr>
        <p:txBody>
          <a:bodyPr anchor="t" rtlCol="false" tIns="0" lIns="0" bIns="0" rIns="0">
            <a:spAutoFit/>
          </a:bodyPr>
          <a:lstStyle/>
          <a:p>
            <a:pPr algn="just">
              <a:lnSpc>
                <a:spcPts val="5484"/>
              </a:lnSpc>
            </a:pPr>
          </a:p>
        </p:txBody>
      </p:sp>
      <p:sp>
        <p:nvSpPr>
          <p:cNvPr name="TextBox 8" id="8"/>
          <p:cNvSpPr txBox="true"/>
          <p:nvPr/>
        </p:nvSpPr>
        <p:spPr>
          <a:xfrm rot="0">
            <a:off x="7992928" y="3163174"/>
            <a:ext cx="7599052" cy="4208302"/>
          </a:xfrm>
          <a:prstGeom prst="rect">
            <a:avLst/>
          </a:prstGeom>
        </p:spPr>
        <p:txBody>
          <a:bodyPr anchor="t" rtlCol="false" tIns="0" lIns="0" bIns="0" rIns="0">
            <a:spAutoFit/>
          </a:bodyPr>
          <a:lstStyle/>
          <a:p>
            <a:pPr algn="ctr">
              <a:lnSpc>
                <a:spcPts val="16272"/>
              </a:lnSpc>
            </a:pPr>
            <a:r>
              <a:rPr lang="en-US" b="true" sz="15798">
                <a:solidFill>
                  <a:srgbClr val="0E2F5F"/>
                </a:solidFill>
                <a:latin typeface="Barlow Condensed Heavy"/>
                <a:ea typeface="Barlow Condensed Heavy"/>
                <a:cs typeface="Barlow Condensed Heavy"/>
                <a:sym typeface="Barlow Condensed Heavy"/>
              </a:rPr>
              <a:t>BÀI TẬP TỔNG HỢP</a:t>
            </a:r>
          </a:p>
        </p:txBody>
      </p:sp>
    </p:spTree>
  </p:cSld>
  <p:clrMapOvr>
    <a:masterClrMapping/>
  </p:clrMapOvr>
  <p:transition spd="fast">
    <p:wipe dir="u"/>
  </p:transition>
</p:sld>
</file>

<file path=ppt/slides/slide8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690018" y="564135"/>
            <a:ext cx="13422016" cy="9237979"/>
          </a:xfrm>
          <a:prstGeom prst="rect">
            <a:avLst/>
          </a:prstGeom>
        </p:spPr>
        <p:txBody>
          <a:bodyPr anchor="t" rtlCol="false" tIns="0" lIns="0" bIns="0" rIns="0">
            <a:spAutoFit/>
          </a:bodyPr>
          <a:lstStyle/>
          <a:p>
            <a:pPr algn="l">
              <a:lnSpc>
                <a:spcPts val="5635"/>
              </a:lnSpc>
            </a:pPr>
            <a:r>
              <a:rPr lang="en-US" b="true" sz="3500" i="true" spc="388">
                <a:solidFill>
                  <a:srgbClr val="000000"/>
                </a:solidFill>
                <a:latin typeface="Noto Sans Bold Italics"/>
                <a:ea typeface="Noto Sans Bold Italics"/>
                <a:cs typeface="Noto Sans Bold Italics"/>
                <a:sym typeface="Noto Sans Bold Italics"/>
              </a:rPr>
              <a:t>Bài 1: </a:t>
            </a:r>
          </a:p>
          <a:p>
            <a:pPr algn="l">
              <a:lnSpc>
                <a:spcPts val="5635"/>
              </a:lnSpc>
            </a:pPr>
            <a:r>
              <a:rPr lang="en-US" sz="3500" spc="388" b="true">
                <a:solidFill>
                  <a:srgbClr val="000000"/>
                </a:solidFill>
                <a:latin typeface="Noto Sans Bold"/>
                <a:ea typeface="Noto Sans Bold"/>
                <a:cs typeface="Noto Sans Bold"/>
                <a:sym typeface="Noto Sans Bold"/>
              </a:rPr>
              <a:t>Cho biết dạng chuẩn của các lược đồ quan hệ sau:</a:t>
            </a:r>
          </a:p>
          <a:p>
            <a:pPr algn="l">
              <a:lnSpc>
                <a:spcPts val="5635"/>
              </a:lnSpc>
            </a:pPr>
            <a:r>
              <a:rPr lang="en-US" sz="3500" spc="388">
                <a:solidFill>
                  <a:srgbClr val="000000"/>
                </a:solidFill>
                <a:latin typeface="Noto Sans"/>
                <a:ea typeface="Noto Sans"/>
                <a:cs typeface="Noto Sans"/>
                <a:sym typeface="Noto Sans"/>
              </a:rPr>
              <a:t>a. Q(ABCDEG); </a:t>
            </a:r>
          </a:p>
          <a:p>
            <a:pPr algn="l">
              <a:lnSpc>
                <a:spcPts val="5635"/>
              </a:lnSpc>
            </a:pPr>
            <a:r>
              <a:rPr lang="en-US" sz="3500" spc="388">
                <a:solidFill>
                  <a:srgbClr val="000000"/>
                </a:solidFill>
                <a:latin typeface="Noto Sans"/>
                <a:ea typeface="Noto Sans"/>
                <a:cs typeface="Noto Sans"/>
                <a:sym typeface="Noto Sans"/>
              </a:rPr>
              <a:t>F={A→BC, C→DE, E→G} </a:t>
            </a:r>
          </a:p>
          <a:p>
            <a:pPr algn="l">
              <a:lnSpc>
                <a:spcPts val="5635"/>
              </a:lnSpc>
            </a:pPr>
            <a:r>
              <a:rPr lang="en-US" sz="3500" spc="388">
                <a:solidFill>
                  <a:srgbClr val="000000"/>
                </a:solidFill>
                <a:latin typeface="Noto Sans"/>
                <a:ea typeface="Noto Sans"/>
                <a:cs typeface="Noto Sans"/>
                <a:sym typeface="Noto Sans"/>
              </a:rPr>
              <a:t>b. Q(ABCDEGH);</a:t>
            </a:r>
          </a:p>
          <a:p>
            <a:pPr algn="l">
              <a:lnSpc>
                <a:spcPts val="5635"/>
              </a:lnSpc>
            </a:pPr>
            <a:r>
              <a:rPr lang="en-US" sz="3500" spc="388">
                <a:solidFill>
                  <a:srgbClr val="000000"/>
                </a:solidFill>
                <a:latin typeface="Noto Sans"/>
                <a:ea typeface="Noto Sans"/>
                <a:cs typeface="Noto Sans"/>
                <a:sym typeface="Noto Sans"/>
              </a:rPr>
              <a:t>F={C→AB, D→E, B→G} </a:t>
            </a:r>
          </a:p>
          <a:p>
            <a:pPr algn="l">
              <a:lnSpc>
                <a:spcPts val="5635"/>
              </a:lnSpc>
            </a:pPr>
            <a:r>
              <a:rPr lang="en-US" sz="3500" spc="388">
                <a:solidFill>
                  <a:srgbClr val="000000"/>
                </a:solidFill>
                <a:latin typeface="Noto Sans"/>
                <a:ea typeface="Noto Sans"/>
                <a:cs typeface="Noto Sans"/>
                <a:sym typeface="Noto Sans"/>
              </a:rPr>
              <a:t>c. Q(ABCDEGH);</a:t>
            </a:r>
          </a:p>
          <a:p>
            <a:pPr algn="l">
              <a:lnSpc>
                <a:spcPts val="5635"/>
              </a:lnSpc>
            </a:pPr>
            <a:r>
              <a:rPr lang="en-US" sz="3500" spc="388">
                <a:solidFill>
                  <a:srgbClr val="000000"/>
                </a:solidFill>
                <a:latin typeface="Noto Sans"/>
                <a:ea typeface="Noto Sans"/>
                <a:cs typeface="Noto Sans"/>
                <a:sym typeface="Noto Sans"/>
              </a:rPr>
              <a:t>F={A→BC, D→E, H→G} </a:t>
            </a:r>
          </a:p>
          <a:p>
            <a:pPr algn="l">
              <a:lnSpc>
                <a:spcPts val="5635"/>
              </a:lnSpc>
            </a:pPr>
            <a:r>
              <a:rPr lang="en-US" sz="3500" spc="388">
                <a:solidFill>
                  <a:srgbClr val="000000"/>
                </a:solidFill>
                <a:latin typeface="Noto Sans"/>
                <a:ea typeface="Noto Sans"/>
                <a:cs typeface="Noto Sans"/>
                <a:sym typeface="Noto Sans"/>
              </a:rPr>
              <a:t>d. Q(ABCDEG); </a:t>
            </a:r>
          </a:p>
          <a:p>
            <a:pPr algn="l">
              <a:lnSpc>
                <a:spcPts val="5635"/>
              </a:lnSpc>
            </a:pPr>
            <a:r>
              <a:rPr lang="en-US" sz="3500" spc="388">
                <a:solidFill>
                  <a:srgbClr val="000000"/>
                </a:solidFill>
                <a:latin typeface="Noto Sans"/>
                <a:ea typeface="Noto Sans"/>
                <a:cs typeface="Noto Sans"/>
                <a:sym typeface="Noto Sans"/>
              </a:rPr>
              <a:t>F={AB→C, C→B, ABD→E, G→A}</a:t>
            </a:r>
          </a:p>
          <a:p>
            <a:pPr algn="l">
              <a:lnSpc>
                <a:spcPts val="5635"/>
              </a:lnSpc>
            </a:pPr>
            <a:r>
              <a:rPr lang="en-US" sz="3500" spc="388">
                <a:solidFill>
                  <a:srgbClr val="000000"/>
                </a:solidFill>
                <a:latin typeface="Noto Sans"/>
                <a:ea typeface="Noto Sans"/>
                <a:cs typeface="Noto Sans"/>
                <a:sym typeface="Noto Sans"/>
              </a:rPr>
              <a:t>e. Q(ABCDEGHI); </a:t>
            </a:r>
          </a:p>
          <a:p>
            <a:pPr algn="l">
              <a:lnSpc>
                <a:spcPts val="5635"/>
              </a:lnSpc>
            </a:pPr>
            <a:r>
              <a:rPr lang="en-US" sz="3500" spc="388">
                <a:solidFill>
                  <a:srgbClr val="000000"/>
                </a:solidFill>
                <a:latin typeface="Noto Sans"/>
                <a:ea typeface="Noto Sans"/>
                <a:cs typeface="Noto Sans"/>
                <a:sym typeface="Noto Sans"/>
              </a:rPr>
              <a:t>F={AC→B,BI→ACD,ABC→D,H→I,ACE→BCG,CG→AE}</a:t>
            </a:r>
          </a:p>
          <a:p>
            <a:pPr algn="l">
              <a:lnSpc>
                <a:spcPts val="5635"/>
              </a:lnSpc>
            </a:pP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787409" y="3142461"/>
            <a:ext cx="13555912" cy="4974883"/>
          </a:xfrm>
          <a:custGeom>
            <a:avLst/>
            <a:gdLst/>
            <a:ahLst/>
            <a:cxnLst/>
            <a:rect r="r" b="b" t="t" l="l"/>
            <a:pathLst>
              <a:path h="4974883" w="13555912">
                <a:moveTo>
                  <a:pt x="0" y="0"/>
                </a:moveTo>
                <a:lnTo>
                  <a:pt x="13555912" y="0"/>
                </a:lnTo>
                <a:lnTo>
                  <a:pt x="13555912" y="4974882"/>
                </a:lnTo>
                <a:lnTo>
                  <a:pt x="0" y="4974882"/>
                </a:lnTo>
                <a:lnTo>
                  <a:pt x="0" y="0"/>
                </a:lnTo>
                <a:close/>
              </a:path>
            </a:pathLst>
          </a:custGeom>
          <a:blipFill>
            <a:blip r:embed="rId2"/>
            <a:stretch>
              <a:fillRect l="0" t="0" r="0" b="-22548"/>
            </a:stretch>
          </a:blipFill>
        </p:spPr>
      </p:sp>
      <p:sp>
        <p:nvSpPr>
          <p:cNvPr name="TextBox 15" id="15"/>
          <p:cNvSpPr txBox="true"/>
          <p:nvPr/>
        </p:nvSpPr>
        <p:spPr>
          <a:xfrm rot="0">
            <a:off x="3550106" y="313351"/>
            <a:ext cx="4061420" cy="2539112"/>
          </a:xfrm>
          <a:prstGeom prst="rect">
            <a:avLst/>
          </a:prstGeom>
        </p:spPr>
        <p:txBody>
          <a:bodyPr anchor="t" rtlCol="false" tIns="0" lIns="0" bIns="0" rIns="0">
            <a:spAutoFit/>
          </a:bodyPr>
          <a:lstStyle/>
          <a:p>
            <a:pPr algn="l">
              <a:lnSpc>
                <a:spcPts val="5161"/>
              </a:lnSpc>
            </a:pPr>
            <a:r>
              <a:rPr lang="en-US" b="true" sz="2899">
                <a:solidFill>
                  <a:srgbClr val="000000"/>
                </a:solidFill>
                <a:latin typeface="Noto Sans Bold"/>
                <a:ea typeface="Noto Sans Bold"/>
                <a:cs typeface="Noto Sans Bold"/>
                <a:sym typeface="Noto Sans Bold"/>
              </a:rPr>
              <a:t>a. Q(ABCDEG);</a:t>
            </a:r>
          </a:p>
          <a:p>
            <a:pPr algn="l">
              <a:lnSpc>
                <a:spcPts val="5161"/>
              </a:lnSpc>
            </a:pPr>
            <a:r>
              <a:rPr lang="en-US" sz="2899">
                <a:solidFill>
                  <a:srgbClr val="000000"/>
                </a:solidFill>
                <a:latin typeface="Noto Sans"/>
                <a:ea typeface="Noto Sans"/>
                <a:cs typeface="Noto Sans"/>
                <a:sym typeface="Noto Sans"/>
              </a:rPr>
              <a:t>F={A→BC, C→DE, E→G}</a:t>
            </a:r>
          </a:p>
          <a:p>
            <a:pPr algn="l">
              <a:lnSpc>
                <a:spcPts val="5161"/>
              </a:lnSpc>
            </a:pPr>
            <a:r>
              <a:rPr lang="en-US" sz="2899">
                <a:solidFill>
                  <a:srgbClr val="000000"/>
                </a:solidFill>
                <a:latin typeface="Noto Sans"/>
                <a:ea typeface="Noto Sans"/>
                <a:cs typeface="Noto Sans"/>
                <a:sym typeface="Noto Sans"/>
              </a:rPr>
              <a:t>TN = {A}</a:t>
            </a:r>
          </a:p>
          <a:p>
            <a:pPr algn="l">
              <a:lnSpc>
                <a:spcPts val="5161"/>
              </a:lnSpc>
            </a:pPr>
            <a:r>
              <a:rPr lang="en-US" sz="2899">
                <a:solidFill>
                  <a:srgbClr val="000000"/>
                </a:solidFill>
                <a:latin typeface="Noto Sans"/>
                <a:ea typeface="Noto Sans"/>
                <a:cs typeface="Noto Sans"/>
                <a:sym typeface="Noto Sans"/>
              </a:rPr>
              <a:t>TG = {CE}</a:t>
            </a:r>
          </a:p>
        </p:txBody>
      </p:sp>
      <p:sp>
        <p:nvSpPr>
          <p:cNvPr name="TextBox 16" id="16"/>
          <p:cNvSpPr txBox="true"/>
          <p:nvPr/>
        </p:nvSpPr>
        <p:spPr>
          <a:xfrm rot="0">
            <a:off x="3550106" y="8281670"/>
            <a:ext cx="11669218" cy="9766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Noto Sans"/>
                <a:ea typeface="Noto Sans"/>
                <a:cs typeface="Noto Sans"/>
                <a:sym typeface="Noto Sans"/>
              </a:rPr>
              <a:t>Dạng 2NF vì: không có phụ thuộc vì khóa chỉ có một thuột tính (A) và tất cả thuộc tính không khóa đều phụ thuộc đầy đủ vào A</a:t>
            </a:r>
          </a:p>
        </p:txBody>
      </p:sp>
    </p:spTree>
  </p:cSld>
  <p:clrMapOvr>
    <a:masterClrMapping/>
  </p:clrMapOvr>
  <p:transition spd="fast">
    <p:wipe dir="d"/>
  </p:transition>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749598" y="2420954"/>
            <a:ext cx="12788805" cy="3022513"/>
          </a:xfrm>
          <a:custGeom>
            <a:avLst/>
            <a:gdLst/>
            <a:ahLst/>
            <a:cxnLst/>
            <a:rect r="r" b="b" t="t" l="l"/>
            <a:pathLst>
              <a:path h="3022513" w="12788805">
                <a:moveTo>
                  <a:pt x="0" y="0"/>
                </a:moveTo>
                <a:lnTo>
                  <a:pt x="12788804" y="0"/>
                </a:lnTo>
                <a:lnTo>
                  <a:pt x="12788804" y="3022513"/>
                </a:lnTo>
                <a:lnTo>
                  <a:pt x="0" y="3022513"/>
                </a:lnTo>
                <a:lnTo>
                  <a:pt x="0" y="0"/>
                </a:lnTo>
                <a:close/>
              </a:path>
            </a:pathLst>
          </a:custGeom>
          <a:blipFill>
            <a:blip r:embed="rId2"/>
            <a:stretch>
              <a:fillRect l="0" t="0" r="0" b="0"/>
            </a:stretch>
          </a:blipFill>
        </p:spPr>
      </p:sp>
      <p:sp>
        <p:nvSpPr>
          <p:cNvPr name="TextBox 15" id="15"/>
          <p:cNvSpPr txBox="true"/>
          <p:nvPr/>
        </p:nvSpPr>
        <p:spPr>
          <a:xfrm rot="0">
            <a:off x="3408540" y="322112"/>
            <a:ext cx="2746574" cy="1955967"/>
          </a:xfrm>
          <a:prstGeom prst="rect">
            <a:avLst/>
          </a:prstGeom>
        </p:spPr>
        <p:txBody>
          <a:bodyPr anchor="t" rtlCol="false" tIns="0" lIns="0" bIns="0" rIns="0">
            <a:spAutoFit/>
          </a:bodyPr>
          <a:lstStyle/>
          <a:p>
            <a:pPr algn="just">
              <a:lnSpc>
                <a:spcPts val="5095"/>
              </a:lnSpc>
            </a:pPr>
            <a:r>
              <a:rPr lang="en-US" b="true" sz="2799">
                <a:solidFill>
                  <a:srgbClr val="000000"/>
                </a:solidFill>
                <a:latin typeface="Noto Sans Bold"/>
                <a:ea typeface="Noto Sans Bold"/>
                <a:cs typeface="Noto Sans Bold"/>
                <a:sym typeface="Noto Sans Bold"/>
              </a:rPr>
              <a:t>b. </a:t>
            </a:r>
            <a:r>
              <a:rPr lang="en-US" b="true" sz="2799">
                <a:solidFill>
                  <a:srgbClr val="000000"/>
                </a:solidFill>
                <a:latin typeface="Noto Sans Bold"/>
                <a:ea typeface="Noto Sans Bold"/>
                <a:cs typeface="Noto Sans Bold"/>
                <a:sym typeface="Noto Sans Bold"/>
              </a:rPr>
              <a:t>Q(ABCDEGH);</a:t>
            </a:r>
          </a:p>
          <a:p>
            <a:pPr algn="just">
              <a:lnSpc>
                <a:spcPts val="3555"/>
              </a:lnSpc>
            </a:pPr>
            <a:r>
              <a:rPr lang="en-US" sz="1953">
                <a:solidFill>
                  <a:srgbClr val="000000"/>
                </a:solidFill>
                <a:latin typeface="Noto Sans"/>
                <a:ea typeface="Noto Sans"/>
                <a:cs typeface="Noto Sans"/>
                <a:sym typeface="Noto Sans"/>
              </a:rPr>
              <a:t>F={C→AB, D→E, B→G}</a:t>
            </a:r>
          </a:p>
          <a:p>
            <a:pPr algn="just">
              <a:lnSpc>
                <a:spcPts val="3555"/>
              </a:lnSpc>
            </a:pPr>
            <a:r>
              <a:rPr lang="en-US" sz="1953">
                <a:solidFill>
                  <a:srgbClr val="000000"/>
                </a:solidFill>
                <a:latin typeface="Noto Sans"/>
                <a:ea typeface="Noto Sans"/>
                <a:cs typeface="Noto Sans"/>
                <a:sym typeface="Noto Sans"/>
              </a:rPr>
              <a:t>TN = {CDH} </a:t>
            </a:r>
          </a:p>
          <a:p>
            <a:pPr algn="just">
              <a:lnSpc>
                <a:spcPts val="3555"/>
              </a:lnSpc>
            </a:pPr>
            <a:r>
              <a:rPr lang="en-US" sz="1953">
                <a:solidFill>
                  <a:srgbClr val="000000"/>
                </a:solidFill>
                <a:latin typeface="Noto Sans"/>
                <a:ea typeface="Noto Sans"/>
                <a:cs typeface="Noto Sans"/>
                <a:sym typeface="Noto Sans"/>
              </a:rPr>
              <a:t>TG = {B}</a:t>
            </a:r>
          </a:p>
        </p:txBody>
      </p:sp>
      <p:sp>
        <p:nvSpPr>
          <p:cNvPr name="TextBox 16" id="16"/>
          <p:cNvSpPr txBox="true"/>
          <p:nvPr/>
        </p:nvSpPr>
        <p:spPr>
          <a:xfrm rot="0">
            <a:off x="2942378" y="5453253"/>
            <a:ext cx="12788805" cy="4833747"/>
          </a:xfrm>
          <a:prstGeom prst="rect">
            <a:avLst/>
          </a:prstGeom>
        </p:spPr>
        <p:txBody>
          <a:bodyPr anchor="t" rtlCol="false" tIns="0" lIns="0" bIns="0" rIns="0">
            <a:spAutoFit/>
          </a:bodyPr>
          <a:lstStyle/>
          <a:p>
            <a:pPr algn="l">
              <a:lnSpc>
                <a:spcPts val="4344"/>
              </a:lnSpc>
            </a:pPr>
            <a:r>
              <a:rPr lang="en-US" b="true" sz="2400">
                <a:solidFill>
                  <a:srgbClr val="000000"/>
                </a:solidFill>
                <a:latin typeface="Noto Sans Bold"/>
                <a:ea typeface="Noto Sans Bold"/>
                <a:cs typeface="Noto Sans Bold"/>
                <a:sym typeface="Noto Sans Bold"/>
              </a:rPr>
              <a:t>- Dạng 1NF:</a:t>
            </a:r>
            <a:r>
              <a:rPr lang="en-US" sz="2400">
                <a:solidFill>
                  <a:srgbClr val="000000"/>
                </a:solidFill>
                <a:latin typeface="Noto Sans"/>
                <a:ea typeface="Noto Sans"/>
                <a:cs typeface="Noto Sans"/>
                <a:sym typeface="Noto Sans"/>
              </a:rPr>
              <a:t> đạt chuẩn dạng 1NF vì các thuộc tính đều mang giá trị nguyên tố</a:t>
            </a:r>
          </a:p>
          <a:p>
            <a:pPr algn="l">
              <a:lnSpc>
                <a:spcPts val="4344"/>
              </a:lnSpc>
            </a:pPr>
            <a:r>
              <a:rPr lang="en-US" b="true" sz="2400">
                <a:solidFill>
                  <a:srgbClr val="000000"/>
                </a:solidFill>
                <a:latin typeface="Noto Sans Bold"/>
                <a:ea typeface="Noto Sans Bold"/>
                <a:cs typeface="Noto Sans Bold"/>
                <a:sym typeface="Noto Sans Bold"/>
              </a:rPr>
              <a:t>- Dạng 2NF: </a:t>
            </a:r>
          </a:p>
          <a:p>
            <a:pPr algn="l">
              <a:lnSpc>
                <a:spcPts val="4344"/>
              </a:lnSpc>
            </a:pPr>
            <a:r>
              <a:rPr lang="en-US" sz="2400">
                <a:solidFill>
                  <a:srgbClr val="000000"/>
                </a:solidFill>
                <a:latin typeface="Noto Sans"/>
                <a:ea typeface="Noto Sans"/>
                <a:cs typeface="Noto Sans"/>
                <a:sym typeface="Noto Sans"/>
              </a:rPr>
              <a:t>C → AB: C là tập con của CDH, A và B là thuộc tính không khóa. Đây là phụ thuộc riêng phần. Vi phạm 2NF.</a:t>
            </a:r>
          </a:p>
          <a:p>
            <a:pPr algn="l">
              <a:lnSpc>
                <a:spcPts val="4344"/>
              </a:lnSpc>
            </a:pPr>
            <a:r>
              <a:rPr lang="en-US" sz="2400">
                <a:solidFill>
                  <a:srgbClr val="000000"/>
                </a:solidFill>
                <a:latin typeface="Noto Sans"/>
                <a:ea typeface="Noto Sans"/>
                <a:cs typeface="Noto Sans"/>
                <a:sym typeface="Noto Sans"/>
              </a:rPr>
              <a:t>D → E: D là tập con của CDH và BDH, E là thuộc tính không khóa. Đây là phụ thuộc riêng phần. Vi phạm 2NF.</a:t>
            </a:r>
          </a:p>
          <a:p>
            <a:pPr algn="l">
              <a:lnSpc>
                <a:spcPts val="4344"/>
              </a:lnSpc>
            </a:pPr>
            <a:r>
              <a:rPr lang="en-US" sz="2400">
                <a:solidFill>
                  <a:srgbClr val="000000"/>
                </a:solidFill>
                <a:latin typeface="Noto Sans"/>
                <a:ea typeface="Noto Sans"/>
                <a:cs typeface="Noto Sans"/>
                <a:sym typeface="Noto Sans"/>
              </a:rPr>
              <a:t>B → G: B là tập con của BDH, G là thuộc tính không khóa. Đây là phụ thuộc riêng phần. Vi phạm 2NF.</a:t>
            </a:r>
          </a:p>
          <a:p>
            <a:pPr algn="l">
              <a:lnSpc>
                <a:spcPts val="4344"/>
              </a:lnSpc>
            </a:pPr>
            <a:r>
              <a:rPr lang="en-US" b="true" sz="2400">
                <a:solidFill>
                  <a:srgbClr val="000000"/>
                </a:solidFill>
                <a:latin typeface="Noto Sans Bold"/>
                <a:ea typeface="Noto Sans Bold"/>
                <a:cs typeface="Noto Sans Bold"/>
                <a:sym typeface="Noto Sans Bold"/>
              </a:rPr>
              <a:t>=&gt; Vậy đạt chuẩn dạng 1NF</a:t>
            </a:r>
          </a:p>
        </p:txBody>
      </p:sp>
    </p:spTree>
  </p:cSld>
  <p:clrMapOvr>
    <a:masterClrMapping/>
  </p:clrMapOvr>
  <p:transition spd="fast">
    <p:wipe dir="d"/>
  </p:transition>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778540" y="2653379"/>
            <a:ext cx="13405708" cy="2251878"/>
          </a:xfrm>
          <a:custGeom>
            <a:avLst/>
            <a:gdLst/>
            <a:ahLst/>
            <a:cxnLst/>
            <a:rect r="r" b="b" t="t" l="l"/>
            <a:pathLst>
              <a:path h="2251878" w="13405708">
                <a:moveTo>
                  <a:pt x="0" y="0"/>
                </a:moveTo>
                <a:lnTo>
                  <a:pt x="13405708" y="0"/>
                </a:lnTo>
                <a:lnTo>
                  <a:pt x="13405708" y="2251878"/>
                </a:lnTo>
                <a:lnTo>
                  <a:pt x="0" y="2251878"/>
                </a:lnTo>
                <a:lnTo>
                  <a:pt x="0" y="0"/>
                </a:lnTo>
                <a:close/>
              </a:path>
            </a:pathLst>
          </a:custGeom>
          <a:blipFill>
            <a:blip r:embed="rId2"/>
            <a:stretch>
              <a:fillRect l="0" t="0" r="0" b="0"/>
            </a:stretch>
          </a:blipFill>
        </p:spPr>
      </p:sp>
      <p:sp>
        <p:nvSpPr>
          <p:cNvPr name="TextBox 15" id="15"/>
          <p:cNvSpPr txBox="true"/>
          <p:nvPr/>
        </p:nvSpPr>
        <p:spPr>
          <a:xfrm rot="0">
            <a:off x="3534903" y="268428"/>
            <a:ext cx="3359348" cy="2168525"/>
          </a:xfrm>
          <a:prstGeom prst="rect">
            <a:avLst/>
          </a:prstGeom>
        </p:spPr>
        <p:txBody>
          <a:bodyPr anchor="t" rtlCol="false" tIns="0" lIns="0" bIns="0" rIns="0">
            <a:spAutoFit/>
          </a:bodyPr>
          <a:lstStyle/>
          <a:p>
            <a:pPr algn="l">
              <a:lnSpc>
                <a:spcPts val="4374"/>
              </a:lnSpc>
            </a:pPr>
            <a:r>
              <a:rPr lang="en-US" sz="2499" b="true">
                <a:solidFill>
                  <a:srgbClr val="000000"/>
                </a:solidFill>
                <a:latin typeface="Noto Sans Bold"/>
                <a:ea typeface="Noto Sans Bold"/>
                <a:cs typeface="Noto Sans Bold"/>
                <a:sym typeface="Noto Sans Bold"/>
              </a:rPr>
              <a:t>c</a:t>
            </a:r>
            <a:r>
              <a:rPr lang="en-US" b="true" sz="2499">
                <a:solidFill>
                  <a:srgbClr val="000000"/>
                </a:solidFill>
                <a:latin typeface="Noto Sans Bold"/>
                <a:ea typeface="Noto Sans Bold"/>
                <a:cs typeface="Noto Sans Bold"/>
                <a:sym typeface="Noto Sans Bold"/>
              </a:rPr>
              <a:t>. Q(ABCDEGH) </a:t>
            </a:r>
          </a:p>
          <a:p>
            <a:pPr algn="l">
              <a:lnSpc>
                <a:spcPts val="4374"/>
              </a:lnSpc>
            </a:pPr>
            <a:r>
              <a:rPr lang="en-US" sz="2499">
                <a:solidFill>
                  <a:srgbClr val="000000"/>
                </a:solidFill>
                <a:latin typeface="Noto Sans"/>
                <a:ea typeface="Noto Sans"/>
                <a:cs typeface="Noto Sans"/>
                <a:sym typeface="Noto Sans"/>
              </a:rPr>
              <a:t>F={A→BC, D→E, H→G}</a:t>
            </a:r>
          </a:p>
          <a:p>
            <a:pPr algn="l">
              <a:lnSpc>
                <a:spcPts val="4374"/>
              </a:lnSpc>
            </a:pPr>
            <a:r>
              <a:rPr lang="en-US" sz="2499">
                <a:solidFill>
                  <a:srgbClr val="000000"/>
                </a:solidFill>
                <a:latin typeface="Noto Sans"/>
                <a:ea typeface="Noto Sans"/>
                <a:cs typeface="Noto Sans"/>
                <a:sym typeface="Noto Sans"/>
              </a:rPr>
              <a:t>TN = {ADH}</a:t>
            </a:r>
          </a:p>
          <a:p>
            <a:pPr algn="l">
              <a:lnSpc>
                <a:spcPts val="4374"/>
              </a:lnSpc>
            </a:pPr>
            <a:r>
              <a:rPr lang="en-US" sz="2499">
                <a:solidFill>
                  <a:srgbClr val="000000"/>
                </a:solidFill>
                <a:latin typeface="Noto Sans"/>
                <a:ea typeface="Noto Sans"/>
                <a:cs typeface="Noto Sans"/>
                <a:sym typeface="Noto Sans"/>
              </a:rPr>
              <a:t>TG = {∅}</a:t>
            </a:r>
          </a:p>
        </p:txBody>
      </p:sp>
      <p:sp>
        <p:nvSpPr>
          <p:cNvPr name="TextBox 16" id="16"/>
          <p:cNvSpPr txBox="true"/>
          <p:nvPr/>
        </p:nvSpPr>
        <p:spPr>
          <a:xfrm rot="0">
            <a:off x="2778540" y="4914680"/>
            <a:ext cx="13405708" cy="5095875"/>
          </a:xfrm>
          <a:prstGeom prst="rect">
            <a:avLst/>
          </a:prstGeom>
        </p:spPr>
        <p:txBody>
          <a:bodyPr anchor="t" rtlCol="false" tIns="0" lIns="0" bIns="0" rIns="0">
            <a:spAutoFit/>
          </a:bodyPr>
          <a:lstStyle/>
          <a:p>
            <a:pPr algn="l">
              <a:lnSpc>
                <a:spcPts val="4574"/>
              </a:lnSpc>
            </a:pPr>
            <a:r>
              <a:rPr lang="en-US" b="true" sz="2499">
                <a:solidFill>
                  <a:srgbClr val="000000"/>
                </a:solidFill>
                <a:latin typeface="Noto Sans Bold"/>
                <a:ea typeface="Noto Sans Bold"/>
                <a:cs typeface="Noto Sans Bold"/>
                <a:sym typeface="Noto Sans Bold"/>
              </a:rPr>
              <a:t>- Dạng 1NF: </a:t>
            </a:r>
            <a:r>
              <a:rPr lang="en-US" sz="2499">
                <a:solidFill>
                  <a:srgbClr val="000000"/>
                </a:solidFill>
                <a:latin typeface="Noto Sans"/>
                <a:ea typeface="Noto Sans"/>
                <a:cs typeface="Noto Sans"/>
                <a:sym typeface="Noto Sans"/>
              </a:rPr>
              <a:t>đạt chuẩn dạng 1NF vì các thuộc tính đều mang giá trị nguyên tố</a:t>
            </a:r>
          </a:p>
          <a:p>
            <a:pPr algn="l">
              <a:lnSpc>
                <a:spcPts val="4574"/>
              </a:lnSpc>
            </a:pPr>
            <a:r>
              <a:rPr lang="en-US" b="true" sz="2499">
                <a:solidFill>
                  <a:srgbClr val="000000"/>
                </a:solidFill>
                <a:latin typeface="Noto Sans Bold"/>
                <a:ea typeface="Noto Sans Bold"/>
                <a:cs typeface="Noto Sans Bold"/>
                <a:sym typeface="Noto Sans Bold"/>
              </a:rPr>
              <a:t>- Dạng 2NF:</a:t>
            </a:r>
          </a:p>
          <a:p>
            <a:pPr algn="l">
              <a:lnSpc>
                <a:spcPts val="4574"/>
              </a:lnSpc>
            </a:pPr>
            <a:r>
              <a:rPr lang="en-US" sz="2499">
                <a:solidFill>
                  <a:srgbClr val="000000"/>
                </a:solidFill>
                <a:latin typeface="Noto Sans"/>
                <a:ea typeface="Noto Sans"/>
                <a:cs typeface="Noto Sans"/>
                <a:sym typeface="Noto Sans"/>
              </a:rPr>
              <a:t>A → BC: A là tập con của ADH, B và C là thuộc tính không khóa. Phụ thuộc riêng phần. Vi phạm 2NF.</a:t>
            </a:r>
          </a:p>
          <a:p>
            <a:pPr algn="l">
              <a:lnSpc>
                <a:spcPts val="4574"/>
              </a:lnSpc>
            </a:pPr>
            <a:r>
              <a:rPr lang="en-US" sz="2499">
                <a:solidFill>
                  <a:srgbClr val="000000"/>
                </a:solidFill>
                <a:latin typeface="Noto Sans"/>
                <a:ea typeface="Noto Sans"/>
                <a:cs typeface="Noto Sans"/>
                <a:sym typeface="Noto Sans"/>
              </a:rPr>
              <a:t>D → E: D là tập con của ADH, E là thuộc tính không khóa. Phụ thuộc riêng phần. Vi phạm 2NF.</a:t>
            </a:r>
          </a:p>
          <a:p>
            <a:pPr algn="l">
              <a:lnSpc>
                <a:spcPts val="4574"/>
              </a:lnSpc>
            </a:pPr>
            <a:r>
              <a:rPr lang="en-US" sz="2499">
                <a:solidFill>
                  <a:srgbClr val="000000"/>
                </a:solidFill>
                <a:latin typeface="Noto Sans"/>
                <a:ea typeface="Noto Sans"/>
                <a:cs typeface="Noto Sans"/>
                <a:sym typeface="Noto Sans"/>
              </a:rPr>
              <a:t>H → G: H là tập con của ADH, G là thuộc tính không khóa. Phụ thuộc riêng phần. Vi phạm 2NF.</a:t>
            </a:r>
          </a:p>
          <a:p>
            <a:pPr algn="l">
              <a:lnSpc>
                <a:spcPts val="4574"/>
              </a:lnSpc>
            </a:pPr>
            <a:r>
              <a:rPr lang="en-US" b="true" sz="2499">
                <a:solidFill>
                  <a:srgbClr val="000000"/>
                </a:solidFill>
                <a:latin typeface="Noto Sans Bold"/>
                <a:ea typeface="Noto Sans Bold"/>
                <a:cs typeface="Noto Sans Bold"/>
                <a:sym typeface="Noto Sans Bold"/>
              </a:rPr>
              <a:t>=&gt; Vậy đạt chuẩn dạng 1NF</a:t>
            </a:r>
          </a:p>
        </p:txBody>
      </p:sp>
    </p:spTree>
  </p:cSld>
  <p:clrMapOvr>
    <a:masterClrMapping/>
  </p:clrMapOvr>
  <p:transition spd="fast">
    <p:wipe dir="r"/>
  </p:transition>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1386472" y="2141466"/>
            <a:ext cx="9262445" cy="7003604"/>
          </a:xfrm>
          <a:custGeom>
            <a:avLst/>
            <a:gdLst/>
            <a:ahLst/>
            <a:cxnLst/>
            <a:rect r="r" b="b" t="t" l="l"/>
            <a:pathLst>
              <a:path h="7003604" w="9262445">
                <a:moveTo>
                  <a:pt x="0" y="0"/>
                </a:moveTo>
                <a:lnTo>
                  <a:pt x="9262445" y="0"/>
                </a:lnTo>
                <a:lnTo>
                  <a:pt x="9262445" y="7003604"/>
                </a:lnTo>
                <a:lnTo>
                  <a:pt x="0" y="7003604"/>
                </a:lnTo>
                <a:lnTo>
                  <a:pt x="0" y="0"/>
                </a:lnTo>
                <a:close/>
              </a:path>
            </a:pathLst>
          </a:custGeom>
          <a:blipFill>
            <a:blip r:embed="rId2"/>
            <a:stretch>
              <a:fillRect l="0" t="0" r="0" b="0"/>
            </a:stretch>
          </a:blipFill>
        </p:spPr>
      </p:sp>
      <p:sp>
        <p:nvSpPr>
          <p:cNvPr name="TextBox 15" id="15"/>
          <p:cNvSpPr txBox="true"/>
          <p:nvPr/>
        </p:nvSpPr>
        <p:spPr>
          <a:xfrm rot="0">
            <a:off x="11006872" y="1998591"/>
            <a:ext cx="7041366" cy="5866639"/>
          </a:xfrm>
          <a:prstGeom prst="rect">
            <a:avLst/>
          </a:prstGeom>
        </p:spPr>
        <p:txBody>
          <a:bodyPr anchor="t" rtlCol="false" tIns="0" lIns="0" bIns="0" rIns="0">
            <a:spAutoFit/>
          </a:bodyPr>
          <a:lstStyle/>
          <a:p>
            <a:pPr algn="l">
              <a:lnSpc>
                <a:spcPts val="4670"/>
              </a:lnSpc>
            </a:pPr>
            <a:r>
              <a:rPr lang="en-US" sz="2699">
                <a:solidFill>
                  <a:srgbClr val="000000"/>
                </a:solidFill>
                <a:latin typeface="Noto Sans"/>
                <a:ea typeface="Noto Sans"/>
                <a:cs typeface="Noto Sans"/>
                <a:sym typeface="Noto Sans"/>
              </a:rPr>
              <a:t>- </a:t>
            </a:r>
            <a:r>
              <a:rPr lang="en-US" b="true" sz="2699">
                <a:solidFill>
                  <a:srgbClr val="000000"/>
                </a:solidFill>
                <a:latin typeface="Noto Sans Bold"/>
                <a:ea typeface="Noto Sans Bold"/>
                <a:cs typeface="Noto Sans Bold"/>
                <a:sym typeface="Noto Sans Bold"/>
              </a:rPr>
              <a:t>Dạng 1NF: </a:t>
            </a:r>
            <a:r>
              <a:rPr lang="en-US" sz="2699">
                <a:solidFill>
                  <a:srgbClr val="000000"/>
                </a:solidFill>
                <a:latin typeface="Noto Sans"/>
                <a:ea typeface="Noto Sans"/>
                <a:cs typeface="Noto Sans"/>
                <a:sym typeface="Noto Sans"/>
              </a:rPr>
              <a:t>đạt chuẩn dạng 1NF vì các thuộc tính đều mang giá trị nguyên tố</a:t>
            </a:r>
          </a:p>
          <a:p>
            <a:pPr algn="l">
              <a:lnSpc>
                <a:spcPts val="4670"/>
              </a:lnSpc>
            </a:pPr>
            <a:r>
              <a:rPr lang="en-US" sz="2699">
                <a:solidFill>
                  <a:srgbClr val="000000"/>
                </a:solidFill>
                <a:latin typeface="Noto Sans"/>
                <a:ea typeface="Noto Sans"/>
                <a:cs typeface="Noto Sans"/>
                <a:sym typeface="Noto Sans"/>
              </a:rPr>
              <a:t>- </a:t>
            </a:r>
            <a:r>
              <a:rPr lang="en-US" b="true" sz="2699">
                <a:solidFill>
                  <a:srgbClr val="000000"/>
                </a:solidFill>
                <a:latin typeface="Noto Sans Bold"/>
                <a:ea typeface="Noto Sans Bold"/>
                <a:cs typeface="Noto Sans Bold"/>
                <a:sym typeface="Noto Sans Bold"/>
              </a:rPr>
              <a:t>Dạng 2NF:</a:t>
            </a:r>
          </a:p>
          <a:p>
            <a:pPr algn="l">
              <a:lnSpc>
                <a:spcPts val="4670"/>
              </a:lnSpc>
            </a:pPr>
            <a:r>
              <a:rPr lang="en-US" sz="2699">
                <a:solidFill>
                  <a:srgbClr val="000000"/>
                </a:solidFill>
                <a:latin typeface="Noto Sans"/>
                <a:ea typeface="Noto Sans"/>
                <a:cs typeface="Noto Sans"/>
                <a:sym typeface="Noto Sans"/>
              </a:rPr>
              <a:t>AB → C: AB không phải tập con của DG</a:t>
            </a:r>
          </a:p>
          <a:p>
            <a:pPr algn="l">
              <a:lnSpc>
                <a:spcPts val="4670"/>
              </a:lnSpc>
            </a:pPr>
            <a:r>
              <a:rPr lang="en-US" sz="2699">
                <a:solidFill>
                  <a:srgbClr val="000000"/>
                </a:solidFill>
                <a:latin typeface="Noto Sans"/>
                <a:ea typeface="Noto Sans"/>
                <a:cs typeface="Noto Sans"/>
                <a:sym typeface="Noto Sans"/>
              </a:rPr>
              <a:t>C → B: C không phải tập con của DG</a:t>
            </a:r>
          </a:p>
          <a:p>
            <a:pPr algn="l">
              <a:lnSpc>
                <a:spcPts val="4670"/>
              </a:lnSpc>
            </a:pPr>
            <a:r>
              <a:rPr lang="en-US" sz="2699">
                <a:solidFill>
                  <a:srgbClr val="000000"/>
                </a:solidFill>
                <a:latin typeface="Noto Sans"/>
                <a:ea typeface="Noto Sans"/>
                <a:cs typeface="Noto Sans"/>
                <a:sym typeface="Noto Sans"/>
              </a:rPr>
              <a:t>ABD → E: ABD không phải tập con của DG</a:t>
            </a:r>
          </a:p>
          <a:p>
            <a:pPr algn="l">
              <a:lnSpc>
                <a:spcPts val="4670"/>
              </a:lnSpc>
            </a:pPr>
            <a:r>
              <a:rPr lang="en-US" sz="2699">
                <a:solidFill>
                  <a:srgbClr val="000000"/>
                </a:solidFill>
                <a:latin typeface="Noto Sans"/>
                <a:ea typeface="Noto Sans"/>
                <a:cs typeface="Noto Sans"/>
                <a:sym typeface="Noto Sans"/>
              </a:rPr>
              <a:t>G → A: G là tập con của DG, A là thuộc tính không khóa. Phụ thuộc riêng phần. Vi phạm 2NF.</a:t>
            </a:r>
          </a:p>
          <a:p>
            <a:pPr algn="l">
              <a:lnSpc>
                <a:spcPts val="4670"/>
              </a:lnSpc>
            </a:pPr>
            <a:r>
              <a:rPr lang="en-US" b="true" sz="2699">
                <a:solidFill>
                  <a:srgbClr val="000000"/>
                </a:solidFill>
                <a:latin typeface="Noto Sans Bold"/>
                <a:ea typeface="Noto Sans Bold"/>
                <a:cs typeface="Noto Sans Bold"/>
                <a:sym typeface="Noto Sans Bold"/>
              </a:rPr>
              <a:t>=&gt; Vậy đạt chuẩn dạng 1NF</a:t>
            </a:r>
          </a:p>
        </p:txBody>
      </p:sp>
      <p:sp>
        <p:nvSpPr>
          <p:cNvPr name="TextBox 16" id="16"/>
          <p:cNvSpPr txBox="true"/>
          <p:nvPr/>
        </p:nvSpPr>
        <p:spPr>
          <a:xfrm rot="0">
            <a:off x="3739434" y="-54102"/>
            <a:ext cx="4437757" cy="2051304"/>
          </a:xfrm>
          <a:prstGeom prst="rect">
            <a:avLst/>
          </a:prstGeom>
        </p:spPr>
        <p:txBody>
          <a:bodyPr anchor="t" rtlCol="false" tIns="0" lIns="0" bIns="0" rIns="0">
            <a:spAutoFit/>
          </a:bodyPr>
          <a:lstStyle/>
          <a:p>
            <a:pPr algn="l">
              <a:lnSpc>
                <a:spcPts val="4128"/>
              </a:lnSpc>
            </a:pPr>
            <a:r>
              <a:rPr lang="en-US" sz="2400" b="true">
                <a:solidFill>
                  <a:srgbClr val="000000"/>
                </a:solidFill>
                <a:latin typeface="Noto Sans Bold"/>
                <a:ea typeface="Noto Sans Bold"/>
                <a:cs typeface="Noto Sans Bold"/>
                <a:sym typeface="Noto Sans Bold"/>
              </a:rPr>
              <a:t>d</a:t>
            </a:r>
            <a:r>
              <a:rPr lang="en-US" b="true" sz="2400">
                <a:solidFill>
                  <a:srgbClr val="000000"/>
                </a:solidFill>
                <a:latin typeface="Noto Sans Bold"/>
                <a:ea typeface="Noto Sans Bold"/>
                <a:cs typeface="Noto Sans Bold"/>
                <a:sym typeface="Noto Sans Bold"/>
              </a:rPr>
              <a:t>. Q(ABCDEG); </a:t>
            </a:r>
          </a:p>
          <a:p>
            <a:pPr algn="l">
              <a:lnSpc>
                <a:spcPts val="4128"/>
              </a:lnSpc>
            </a:pPr>
            <a:r>
              <a:rPr lang="en-US" sz="2400">
                <a:solidFill>
                  <a:srgbClr val="000000"/>
                </a:solidFill>
                <a:latin typeface="Noto Sans"/>
                <a:ea typeface="Noto Sans"/>
                <a:cs typeface="Noto Sans"/>
                <a:sym typeface="Noto Sans"/>
              </a:rPr>
              <a:t>F={AB→C, C→B, ABD→E, G→A}</a:t>
            </a:r>
          </a:p>
          <a:p>
            <a:pPr algn="l">
              <a:lnSpc>
                <a:spcPts val="4128"/>
              </a:lnSpc>
            </a:pPr>
            <a:r>
              <a:rPr lang="en-US" sz="2400">
                <a:solidFill>
                  <a:srgbClr val="000000"/>
                </a:solidFill>
                <a:latin typeface="Noto Sans"/>
                <a:ea typeface="Noto Sans"/>
                <a:cs typeface="Noto Sans"/>
                <a:sym typeface="Noto Sans"/>
              </a:rPr>
              <a:t>TN = {DG}</a:t>
            </a:r>
          </a:p>
          <a:p>
            <a:pPr algn="l">
              <a:lnSpc>
                <a:spcPts val="4128"/>
              </a:lnSpc>
            </a:pPr>
            <a:r>
              <a:rPr lang="en-US" sz="2400">
                <a:solidFill>
                  <a:srgbClr val="000000"/>
                </a:solidFill>
                <a:latin typeface="Noto Sans"/>
                <a:ea typeface="Noto Sans"/>
                <a:cs typeface="Noto Sans"/>
                <a:sym typeface="Noto Sans"/>
              </a:rPr>
              <a:t>TG = { ABC}</a:t>
            </a:r>
          </a:p>
        </p:txBody>
      </p:sp>
    </p:spTree>
  </p:cSld>
  <p:clrMapOvr>
    <a:masterClrMapping/>
  </p:clrMapOvr>
  <p:transition spd="fast">
    <p:wipe dir="r"/>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59494" y="1958622"/>
            <a:ext cx="8311835" cy="9678993"/>
          </a:xfrm>
          <a:custGeom>
            <a:avLst/>
            <a:gdLst/>
            <a:ahLst/>
            <a:cxnLst/>
            <a:rect r="r" b="b" t="t" l="l"/>
            <a:pathLst>
              <a:path h="9678993" w="8311835">
                <a:moveTo>
                  <a:pt x="0" y="0"/>
                </a:moveTo>
                <a:lnTo>
                  <a:pt x="8311835" y="0"/>
                </a:lnTo>
                <a:lnTo>
                  <a:pt x="8311835" y="9678993"/>
                </a:lnTo>
                <a:lnTo>
                  <a:pt x="0" y="9678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true" rot="0">
            <a:off x="15591981" y="-1120065"/>
            <a:ext cx="8713765" cy="10147034"/>
          </a:xfrm>
          <a:custGeom>
            <a:avLst/>
            <a:gdLst/>
            <a:ahLst/>
            <a:cxnLst/>
            <a:rect r="r" b="b" t="t" l="l"/>
            <a:pathLst>
              <a:path h="10147034" w="8713765">
                <a:moveTo>
                  <a:pt x="8713765" y="10147034"/>
                </a:moveTo>
                <a:lnTo>
                  <a:pt x="0" y="10147034"/>
                </a:lnTo>
                <a:lnTo>
                  <a:pt x="0" y="0"/>
                </a:lnTo>
                <a:lnTo>
                  <a:pt x="8713765" y="0"/>
                </a:lnTo>
                <a:lnTo>
                  <a:pt x="8713765" y="10147034"/>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184154" y="0"/>
            <a:ext cx="5835464" cy="583546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0" t="0" r="-78571" b="0"/>
              </a:stretch>
            </a:blipFill>
            <a:ln w="142875" cap="sq">
              <a:solidFill>
                <a:srgbClr val="517DED"/>
              </a:solidFill>
              <a:prstDash val="solid"/>
              <a:miter/>
            </a:ln>
          </p:spPr>
        </p:sp>
      </p:grpSp>
      <p:sp>
        <p:nvSpPr>
          <p:cNvPr name="Freeform 6" id="6"/>
          <p:cNvSpPr/>
          <p:nvPr/>
        </p:nvSpPr>
        <p:spPr>
          <a:xfrm flipH="false" flipV="false" rot="-10800000">
            <a:off x="3654064" y="7509320"/>
            <a:ext cx="798278" cy="1729930"/>
          </a:xfrm>
          <a:custGeom>
            <a:avLst/>
            <a:gdLst/>
            <a:ahLst/>
            <a:cxnLst/>
            <a:rect r="r" b="b" t="t" l="l"/>
            <a:pathLst>
              <a:path h="1729930" w="798278">
                <a:moveTo>
                  <a:pt x="0" y="0"/>
                </a:moveTo>
                <a:lnTo>
                  <a:pt x="798277" y="0"/>
                </a:lnTo>
                <a:lnTo>
                  <a:pt x="798277" y="1729930"/>
                </a:lnTo>
                <a:lnTo>
                  <a:pt x="0" y="1729930"/>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
        <p:nvSpPr>
          <p:cNvPr name="TextBox 7" id="7"/>
          <p:cNvSpPr txBox="true"/>
          <p:nvPr/>
        </p:nvSpPr>
        <p:spPr>
          <a:xfrm rot="0">
            <a:off x="4994210" y="781050"/>
            <a:ext cx="13641177" cy="8283600"/>
          </a:xfrm>
          <a:prstGeom prst="rect">
            <a:avLst/>
          </a:prstGeom>
        </p:spPr>
        <p:txBody>
          <a:bodyPr anchor="t" rtlCol="false" tIns="0" lIns="0" bIns="0" rIns="0">
            <a:spAutoFit/>
          </a:bodyPr>
          <a:lstStyle/>
          <a:p>
            <a:pPr algn="just">
              <a:lnSpc>
                <a:spcPts val="5484"/>
              </a:lnSpc>
            </a:pPr>
            <a:r>
              <a:rPr lang="en-US" sz="2798">
                <a:solidFill>
                  <a:srgbClr val="000000"/>
                </a:solidFill>
                <a:latin typeface="Public Sans"/>
                <a:ea typeface="Public Sans"/>
                <a:cs typeface="Public Sans"/>
                <a:sym typeface="Public Sans"/>
              </a:rPr>
              <a:t>KHOA (</a:t>
            </a:r>
            <a:r>
              <a:rPr lang="en-US" sz="2798" u="sng">
                <a:solidFill>
                  <a:srgbClr val="000000"/>
                </a:solidFill>
                <a:latin typeface="Public Sans"/>
                <a:ea typeface="Public Sans"/>
                <a:cs typeface="Public Sans"/>
                <a:sym typeface="Public Sans"/>
              </a:rPr>
              <a:t>MAKHOA</a:t>
            </a:r>
            <a:r>
              <a:rPr lang="en-US" sz="2798">
                <a:solidFill>
                  <a:srgbClr val="000000"/>
                </a:solidFill>
                <a:latin typeface="Public Sans"/>
                <a:ea typeface="Public Sans"/>
                <a:cs typeface="Public Sans"/>
                <a:sym typeface="Public Sans"/>
              </a:rPr>
              <a:t>, TENKHOA, NAMTL)</a:t>
            </a:r>
          </a:p>
          <a:p>
            <a:pPr algn="just">
              <a:lnSpc>
                <a:spcPts val="5484"/>
              </a:lnSpc>
            </a:pPr>
            <a:r>
              <a:rPr lang="en-US" sz="2798">
                <a:solidFill>
                  <a:srgbClr val="000000"/>
                </a:solidFill>
                <a:latin typeface="Public Sans"/>
                <a:ea typeface="Public Sans"/>
                <a:cs typeface="Public Sans"/>
                <a:sym typeface="Public Sans"/>
              </a:rPr>
              <a:t>DIABAN (</a:t>
            </a:r>
            <a:r>
              <a:rPr lang="en-US" sz="2798" u="sng">
                <a:solidFill>
                  <a:srgbClr val="000000"/>
                </a:solidFill>
                <a:latin typeface="Public Sans"/>
                <a:ea typeface="Public Sans"/>
                <a:cs typeface="Public Sans"/>
                <a:sym typeface="Public Sans"/>
              </a:rPr>
              <a:t>MADB</a:t>
            </a:r>
            <a:r>
              <a:rPr lang="en-US" sz="2798">
                <a:solidFill>
                  <a:srgbClr val="000000"/>
                </a:solidFill>
                <a:latin typeface="Public Sans"/>
                <a:ea typeface="Public Sans"/>
                <a:cs typeface="Public Sans"/>
                <a:sym typeface="Public Sans"/>
              </a:rPr>
              <a:t>, TENDB) </a:t>
            </a:r>
          </a:p>
          <a:p>
            <a:pPr algn="l">
              <a:lnSpc>
                <a:spcPts val="5484"/>
              </a:lnSpc>
            </a:pPr>
            <a:r>
              <a:rPr lang="en-US" sz="2798">
                <a:solidFill>
                  <a:srgbClr val="000000"/>
                </a:solidFill>
                <a:latin typeface="Public Sans"/>
                <a:ea typeface="Public Sans"/>
                <a:cs typeface="Public Sans"/>
                <a:sym typeface="Public Sans"/>
              </a:rPr>
              <a:t>NHOM_SV (</a:t>
            </a:r>
            <a:r>
              <a:rPr lang="en-US" sz="2798" u="sng">
                <a:solidFill>
                  <a:srgbClr val="000000"/>
                </a:solidFill>
                <a:latin typeface="Public Sans"/>
                <a:ea typeface="Public Sans"/>
                <a:cs typeface="Public Sans"/>
                <a:sym typeface="Public Sans"/>
              </a:rPr>
              <a:t>MANHOM</a:t>
            </a:r>
            <a:r>
              <a:rPr lang="en-US" sz="2798">
                <a:solidFill>
                  <a:srgbClr val="000000"/>
                </a:solidFill>
                <a:latin typeface="Public Sans"/>
                <a:ea typeface="Public Sans"/>
                <a:cs typeface="Public Sans"/>
                <a:sym typeface="Public Sans"/>
              </a:rPr>
              <a:t>, TENNHOM, SOLUONGSV, MANHOMTRUONG)</a:t>
            </a:r>
          </a:p>
          <a:p>
            <a:pPr algn="just">
              <a:lnSpc>
                <a:spcPts val="5484"/>
              </a:lnSpc>
            </a:pPr>
            <a:r>
              <a:rPr lang="en-US" sz="2798">
                <a:solidFill>
                  <a:srgbClr val="000000"/>
                </a:solidFill>
                <a:latin typeface="Public Sans"/>
                <a:ea typeface="Public Sans"/>
                <a:cs typeface="Public Sans"/>
                <a:sym typeface="Public Sans"/>
              </a:rPr>
              <a:t>THANHTICH (</a:t>
            </a:r>
            <a:r>
              <a:rPr lang="en-US" sz="2798" u="sng">
                <a:solidFill>
                  <a:srgbClr val="000000"/>
                </a:solidFill>
                <a:latin typeface="Public Sans"/>
                <a:ea typeface="Public Sans"/>
                <a:cs typeface="Public Sans"/>
                <a:sym typeface="Public Sans"/>
              </a:rPr>
              <a:t>MATT</a:t>
            </a:r>
            <a:r>
              <a:rPr lang="en-US" sz="2798">
                <a:solidFill>
                  <a:srgbClr val="000000"/>
                </a:solidFill>
                <a:latin typeface="Public Sans"/>
                <a:ea typeface="Public Sans"/>
                <a:cs typeface="Public Sans"/>
                <a:sym typeface="Public Sans"/>
              </a:rPr>
              <a:t>, TENTT, GHICHU, MASV)</a:t>
            </a:r>
          </a:p>
          <a:p>
            <a:pPr algn="just">
              <a:lnSpc>
                <a:spcPts val="5484"/>
              </a:lnSpc>
            </a:pPr>
            <a:r>
              <a:rPr lang="en-US" sz="2798">
                <a:solidFill>
                  <a:srgbClr val="000000"/>
                </a:solidFill>
                <a:latin typeface="Public Sans"/>
                <a:ea typeface="Public Sans"/>
                <a:cs typeface="Public Sans"/>
                <a:sym typeface="Public Sans"/>
              </a:rPr>
              <a:t>SINHVIEN (</a:t>
            </a:r>
            <a:r>
              <a:rPr lang="en-US" sz="2798" u="sng">
                <a:solidFill>
                  <a:srgbClr val="000000"/>
                </a:solidFill>
                <a:latin typeface="Public Sans"/>
                <a:ea typeface="Public Sans"/>
                <a:cs typeface="Public Sans"/>
                <a:sym typeface="Public Sans"/>
              </a:rPr>
              <a:t>MASV</a:t>
            </a:r>
            <a:r>
              <a:rPr lang="en-US" sz="2798">
                <a:solidFill>
                  <a:srgbClr val="000000"/>
                </a:solidFill>
                <a:latin typeface="Public Sans"/>
                <a:ea typeface="Public Sans"/>
                <a:cs typeface="Public Sans"/>
                <a:sym typeface="Public Sans"/>
              </a:rPr>
              <a:t>, TENSV, MAKHOA, MANHOM, MADB)</a:t>
            </a:r>
          </a:p>
          <a:p>
            <a:pPr algn="just">
              <a:lnSpc>
                <a:spcPts val="5484"/>
              </a:lnSpc>
            </a:pPr>
            <a:r>
              <a:rPr lang="en-US" sz="2798">
                <a:solidFill>
                  <a:srgbClr val="000000"/>
                </a:solidFill>
                <a:latin typeface="Public Sans"/>
                <a:ea typeface="Public Sans"/>
                <a:cs typeface="Public Sans"/>
                <a:sym typeface="Public Sans"/>
              </a:rPr>
              <a:t>BANQUANLY (</a:t>
            </a:r>
            <a:r>
              <a:rPr lang="en-US" sz="2798" u="sng">
                <a:solidFill>
                  <a:srgbClr val="000000"/>
                </a:solidFill>
                <a:latin typeface="Public Sans"/>
                <a:ea typeface="Public Sans"/>
                <a:cs typeface="Public Sans"/>
                <a:sym typeface="Public Sans"/>
              </a:rPr>
              <a:t>MABQL</a:t>
            </a:r>
            <a:r>
              <a:rPr lang="en-US" sz="2798">
                <a:solidFill>
                  <a:srgbClr val="000000"/>
                </a:solidFill>
                <a:latin typeface="Public Sans"/>
                <a:ea typeface="Public Sans"/>
                <a:cs typeface="Public Sans"/>
                <a:sym typeface="Public Sans"/>
              </a:rPr>
              <a:t>, MADOITRUONG, MADOIPHO)</a:t>
            </a:r>
          </a:p>
          <a:p>
            <a:pPr algn="just">
              <a:lnSpc>
                <a:spcPts val="5484"/>
              </a:lnSpc>
            </a:pPr>
            <a:r>
              <a:rPr lang="en-US" sz="2798">
                <a:solidFill>
                  <a:srgbClr val="000000"/>
                </a:solidFill>
                <a:latin typeface="Public Sans"/>
                <a:ea typeface="Public Sans"/>
                <a:cs typeface="Public Sans"/>
                <a:sym typeface="Public Sans"/>
              </a:rPr>
              <a:t>XA (</a:t>
            </a:r>
            <a:r>
              <a:rPr lang="en-US" sz="2798" u="sng">
                <a:solidFill>
                  <a:srgbClr val="000000"/>
                </a:solidFill>
                <a:latin typeface="Public Sans"/>
                <a:ea typeface="Public Sans"/>
                <a:cs typeface="Public Sans"/>
                <a:sym typeface="Public Sans"/>
              </a:rPr>
              <a:t>MAXA</a:t>
            </a:r>
            <a:r>
              <a:rPr lang="en-US" sz="2798">
                <a:solidFill>
                  <a:srgbClr val="000000"/>
                </a:solidFill>
                <a:latin typeface="Public Sans"/>
                <a:ea typeface="Public Sans"/>
                <a:cs typeface="Public Sans"/>
                <a:sym typeface="Public Sans"/>
              </a:rPr>
              <a:t>, </a:t>
            </a:r>
            <a:r>
              <a:rPr lang="en-US" sz="2798" u="sng">
                <a:solidFill>
                  <a:srgbClr val="000000"/>
                </a:solidFill>
                <a:latin typeface="Public Sans"/>
                <a:ea typeface="Public Sans"/>
                <a:cs typeface="Public Sans"/>
                <a:sym typeface="Public Sans"/>
              </a:rPr>
              <a:t>MADB</a:t>
            </a:r>
            <a:r>
              <a:rPr lang="en-US" sz="2798">
                <a:solidFill>
                  <a:srgbClr val="000000"/>
                </a:solidFill>
                <a:latin typeface="Public Sans"/>
                <a:ea typeface="Public Sans"/>
                <a:cs typeface="Public Sans"/>
                <a:sym typeface="Public Sans"/>
              </a:rPr>
              <a:t>, TENXA, MABQL)</a:t>
            </a:r>
          </a:p>
          <a:p>
            <a:pPr algn="just">
              <a:lnSpc>
                <a:spcPts val="5484"/>
              </a:lnSpc>
            </a:pPr>
            <a:r>
              <a:rPr lang="en-US" sz="2798">
                <a:solidFill>
                  <a:srgbClr val="000000"/>
                </a:solidFill>
                <a:latin typeface="Public Sans"/>
                <a:ea typeface="Public Sans"/>
                <a:cs typeface="Public Sans"/>
                <a:sym typeface="Public Sans"/>
              </a:rPr>
              <a:t>GIAOVIEN (</a:t>
            </a:r>
            <a:r>
              <a:rPr lang="en-US" sz="2798" u="sng">
                <a:solidFill>
                  <a:srgbClr val="000000"/>
                </a:solidFill>
                <a:latin typeface="Public Sans"/>
                <a:ea typeface="Public Sans"/>
                <a:cs typeface="Public Sans"/>
                <a:sym typeface="Public Sans"/>
              </a:rPr>
              <a:t>MAGV</a:t>
            </a:r>
            <a:r>
              <a:rPr lang="en-US" sz="2798">
                <a:solidFill>
                  <a:srgbClr val="000000"/>
                </a:solidFill>
                <a:latin typeface="Public Sans"/>
                <a:ea typeface="Public Sans"/>
                <a:cs typeface="Public Sans"/>
                <a:sym typeface="Public Sans"/>
              </a:rPr>
              <a:t>, TENGV, MAKHOA, MABQL)</a:t>
            </a:r>
          </a:p>
          <a:p>
            <a:pPr algn="just">
              <a:lnSpc>
                <a:spcPts val="5484"/>
              </a:lnSpc>
            </a:pPr>
            <a:r>
              <a:rPr lang="en-US" sz="2798">
                <a:solidFill>
                  <a:srgbClr val="000000"/>
                </a:solidFill>
                <a:latin typeface="Public Sans"/>
                <a:ea typeface="Public Sans"/>
                <a:cs typeface="Public Sans"/>
                <a:sym typeface="Public Sans"/>
              </a:rPr>
              <a:t>AP (</a:t>
            </a:r>
            <a:r>
              <a:rPr lang="en-US" sz="2798" u="sng">
                <a:solidFill>
                  <a:srgbClr val="000000"/>
                </a:solidFill>
                <a:latin typeface="Public Sans"/>
                <a:ea typeface="Public Sans"/>
                <a:cs typeface="Public Sans"/>
                <a:sym typeface="Public Sans"/>
              </a:rPr>
              <a:t>MAAP</a:t>
            </a:r>
            <a:r>
              <a:rPr lang="en-US" sz="2798">
                <a:solidFill>
                  <a:srgbClr val="000000"/>
                </a:solidFill>
                <a:latin typeface="Public Sans"/>
                <a:ea typeface="Public Sans"/>
                <a:cs typeface="Public Sans"/>
                <a:sym typeface="Public Sans"/>
              </a:rPr>
              <a:t>, </a:t>
            </a:r>
            <a:r>
              <a:rPr lang="en-US" sz="2798" u="sng">
                <a:solidFill>
                  <a:srgbClr val="000000"/>
                </a:solidFill>
                <a:latin typeface="Public Sans"/>
                <a:ea typeface="Public Sans"/>
                <a:cs typeface="Public Sans"/>
                <a:sym typeface="Public Sans"/>
              </a:rPr>
              <a:t>MAXA</a:t>
            </a:r>
            <a:r>
              <a:rPr lang="en-US" sz="2798">
                <a:solidFill>
                  <a:srgbClr val="000000"/>
                </a:solidFill>
                <a:latin typeface="Public Sans"/>
                <a:ea typeface="Public Sans"/>
                <a:cs typeface="Public Sans"/>
                <a:sym typeface="Public Sans"/>
              </a:rPr>
              <a:t>, MADB, TENAP)</a:t>
            </a:r>
          </a:p>
          <a:p>
            <a:pPr algn="just">
              <a:lnSpc>
                <a:spcPts val="5484"/>
              </a:lnSpc>
            </a:pPr>
            <a:r>
              <a:rPr lang="en-US" sz="2798">
                <a:solidFill>
                  <a:srgbClr val="000000"/>
                </a:solidFill>
                <a:latin typeface="Public Sans"/>
                <a:ea typeface="Public Sans"/>
                <a:cs typeface="Public Sans"/>
                <a:sym typeface="Public Sans"/>
              </a:rPr>
              <a:t>NHADAN (</a:t>
            </a:r>
            <a:r>
              <a:rPr lang="en-US" sz="2798" u="sng">
                <a:solidFill>
                  <a:srgbClr val="000000"/>
                </a:solidFill>
                <a:latin typeface="Public Sans"/>
                <a:ea typeface="Public Sans"/>
                <a:cs typeface="Public Sans"/>
                <a:sym typeface="Public Sans"/>
              </a:rPr>
              <a:t>MAND</a:t>
            </a:r>
            <a:r>
              <a:rPr lang="en-US" sz="2798">
                <a:solidFill>
                  <a:srgbClr val="000000"/>
                </a:solidFill>
                <a:latin typeface="Public Sans"/>
                <a:ea typeface="Public Sans"/>
                <a:cs typeface="Public Sans"/>
                <a:sym typeface="Public Sans"/>
              </a:rPr>
              <a:t>, TENCHUHO, DIACHI, MAAP, MAXA, MANHOM)</a:t>
            </a:r>
          </a:p>
          <a:p>
            <a:pPr algn="just">
              <a:lnSpc>
                <a:spcPts val="5484"/>
              </a:lnSpc>
            </a:pPr>
            <a:r>
              <a:rPr lang="en-US" sz="2798">
                <a:solidFill>
                  <a:srgbClr val="000000"/>
                </a:solidFill>
                <a:latin typeface="Public Sans"/>
                <a:ea typeface="Public Sans"/>
                <a:cs typeface="Public Sans"/>
                <a:sym typeface="Public Sans"/>
              </a:rPr>
              <a:t>CONGVIEC (</a:t>
            </a:r>
            <a:r>
              <a:rPr lang="en-US" sz="2798" u="sng">
                <a:solidFill>
                  <a:srgbClr val="000000"/>
                </a:solidFill>
                <a:latin typeface="Public Sans"/>
                <a:ea typeface="Public Sans"/>
                <a:cs typeface="Public Sans"/>
                <a:sym typeface="Public Sans"/>
              </a:rPr>
              <a:t>MACV</a:t>
            </a:r>
            <a:r>
              <a:rPr lang="en-US" sz="2798">
                <a:solidFill>
                  <a:srgbClr val="000000"/>
                </a:solidFill>
                <a:latin typeface="Public Sans"/>
                <a:ea typeface="Public Sans"/>
                <a:cs typeface="Public Sans"/>
                <a:sym typeface="Public Sans"/>
              </a:rPr>
              <a:t>, TENCV, NGAYBD, NGAYKT, KHOILUONGCV, MAAP, MAXA)</a:t>
            </a:r>
          </a:p>
          <a:p>
            <a:pPr algn="just">
              <a:lnSpc>
                <a:spcPts val="5484"/>
              </a:lnSpc>
            </a:pPr>
            <a:r>
              <a:rPr lang="en-US" sz="2798">
                <a:solidFill>
                  <a:srgbClr val="000000"/>
                </a:solidFill>
                <a:latin typeface="Public Sans"/>
                <a:ea typeface="Public Sans"/>
                <a:cs typeface="Public Sans"/>
                <a:sym typeface="Public Sans"/>
              </a:rPr>
              <a:t>PHANCONG (</a:t>
            </a:r>
            <a:r>
              <a:rPr lang="en-US" sz="2798" u="sng">
                <a:solidFill>
                  <a:srgbClr val="000000"/>
                </a:solidFill>
                <a:latin typeface="Public Sans"/>
                <a:ea typeface="Public Sans"/>
                <a:cs typeface="Public Sans"/>
                <a:sym typeface="Public Sans"/>
              </a:rPr>
              <a:t>MANHOM, MACV</a:t>
            </a:r>
            <a:r>
              <a:rPr lang="en-US" sz="2798">
                <a:solidFill>
                  <a:srgbClr val="000000"/>
                </a:solidFill>
                <a:latin typeface="Public Sans"/>
                <a:ea typeface="Public Sans"/>
                <a:cs typeface="Public Sans"/>
                <a:sym typeface="Public Sans"/>
              </a:rPr>
              <a:t>, NGAYCV, BUOICV)</a:t>
            </a:r>
          </a:p>
        </p:txBody>
      </p:sp>
      <p:sp>
        <p:nvSpPr>
          <p:cNvPr name="AutoShape 8" id="8"/>
          <p:cNvSpPr/>
          <p:nvPr/>
        </p:nvSpPr>
        <p:spPr>
          <a:xfrm flipV="true">
            <a:off x="13202828" y="2798070"/>
            <a:ext cx="3161122" cy="0"/>
          </a:xfrm>
          <a:prstGeom prst="line">
            <a:avLst/>
          </a:prstGeom>
          <a:ln cap="flat" w="38100">
            <a:solidFill>
              <a:srgbClr val="000000"/>
            </a:solidFill>
            <a:prstDash val="sysDash"/>
            <a:headEnd type="none" len="sm" w="sm"/>
            <a:tailEnd type="none" len="sm" w="sm"/>
          </a:ln>
        </p:spPr>
      </p:sp>
      <p:sp>
        <p:nvSpPr>
          <p:cNvPr name="AutoShape 9" id="9"/>
          <p:cNvSpPr/>
          <p:nvPr/>
        </p:nvSpPr>
        <p:spPr>
          <a:xfrm>
            <a:off x="11255474" y="4174961"/>
            <a:ext cx="1607395" cy="0"/>
          </a:xfrm>
          <a:prstGeom prst="line">
            <a:avLst/>
          </a:prstGeom>
          <a:ln cap="flat" w="38100">
            <a:solidFill>
              <a:srgbClr val="000000"/>
            </a:solidFill>
            <a:prstDash val="sysDash"/>
            <a:headEnd type="none" len="sm" w="sm"/>
            <a:tailEnd type="none" len="sm" w="sm"/>
          </a:ln>
        </p:spPr>
      </p:sp>
      <p:sp>
        <p:nvSpPr>
          <p:cNvPr name="AutoShape 10" id="10"/>
          <p:cNvSpPr/>
          <p:nvPr/>
        </p:nvSpPr>
        <p:spPr>
          <a:xfrm flipV="true">
            <a:off x="13089236" y="4174961"/>
            <a:ext cx="1005891" cy="0"/>
          </a:xfrm>
          <a:prstGeom prst="line">
            <a:avLst/>
          </a:prstGeom>
          <a:ln cap="flat" w="38100">
            <a:solidFill>
              <a:srgbClr val="000000"/>
            </a:solidFill>
            <a:prstDash val="sysDash"/>
            <a:headEnd type="none" len="sm" w="sm"/>
            <a:tailEnd type="none" len="sm" w="sm"/>
          </a:ln>
        </p:spPr>
      </p:sp>
      <p:sp>
        <p:nvSpPr>
          <p:cNvPr name="AutoShape 11" id="11"/>
          <p:cNvSpPr/>
          <p:nvPr/>
        </p:nvSpPr>
        <p:spPr>
          <a:xfrm>
            <a:off x="9476629" y="4174961"/>
            <a:ext cx="1542948" cy="0"/>
          </a:xfrm>
          <a:prstGeom prst="line">
            <a:avLst/>
          </a:prstGeom>
          <a:ln cap="flat" w="38100">
            <a:solidFill>
              <a:srgbClr val="000000"/>
            </a:solidFill>
            <a:prstDash val="sysDash"/>
            <a:headEnd type="none" len="sm" w="sm"/>
            <a:tailEnd type="none" len="sm" w="sm"/>
          </a:ln>
        </p:spPr>
      </p:sp>
      <p:sp>
        <p:nvSpPr>
          <p:cNvPr name="AutoShape 12" id="12"/>
          <p:cNvSpPr/>
          <p:nvPr/>
        </p:nvSpPr>
        <p:spPr>
          <a:xfrm flipV="true">
            <a:off x="8154281" y="6954158"/>
            <a:ext cx="1085347" cy="0"/>
          </a:xfrm>
          <a:prstGeom prst="line">
            <a:avLst/>
          </a:prstGeom>
          <a:ln cap="flat" w="38100">
            <a:solidFill>
              <a:srgbClr val="000000"/>
            </a:solidFill>
            <a:prstDash val="sysDash"/>
            <a:headEnd type="none" len="sm" w="sm"/>
            <a:tailEnd type="none" len="sm" w="sm"/>
          </a:ln>
        </p:spPr>
      </p:sp>
      <p:sp>
        <p:nvSpPr>
          <p:cNvPr name="AutoShape 13" id="13"/>
          <p:cNvSpPr/>
          <p:nvPr/>
        </p:nvSpPr>
        <p:spPr>
          <a:xfrm flipV="true">
            <a:off x="11543505" y="7670662"/>
            <a:ext cx="1024715" cy="0"/>
          </a:xfrm>
          <a:prstGeom prst="line">
            <a:avLst/>
          </a:prstGeom>
          <a:ln cap="flat" w="38100">
            <a:solidFill>
              <a:srgbClr val="000000"/>
            </a:solidFill>
            <a:prstDash val="sysDash"/>
            <a:headEnd type="none" len="sm" w="sm"/>
            <a:tailEnd type="none" len="sm" w="sm"/>
          </a:ln>
        </p:spPr>
      </p:sp>
      <p:sp>
        <p:nvSpPr>
          <p:cNvPr name="AutoShape 14" id="14"/>
          <p:cNvSpPr/>
          <p:nvPr/>
        </p:nvSpPr>
        <p:spPr>
          <a:xfrm flipV="true">
            <a:off x="12779709" y="7670662"/>
            <a:ext cx="1024715" cy="0"/>
          </a:xfrm>
          <a:prstGeom prst="line">
            <a:avLst/>
          </a:prstGeom>
          <a:ln cap="flat" w="38100">
            <a:solidFill>
              <a:srgbClr val="000000"/>
            </a:solidFill>
            <a:prstDash val="sysDash"/>
            <a:headEnd type="none" len="sm" w="sm"/>
            <a:tailEnd type="none" len="sm" w="sm"/>
          </a:ln>
        </p:spPr>
      </p:sp>
      <p:sp>
        <p:nvSpPr>
          <p:cNvPr name="AutoShape 15" id="15"/>
          <p:cNvSpPr/>
          <p:nvPr/>
        </p:nvSpPr>
        <p:spPr>
          <a:xfrm>
            <a:off x="14013974" y="7670662"/>
            <a:ext cx="1616040" cy="0"/>
          </a:xfrm>
          <a:prstGeom prst="line">
            <a:avLst/>
          </a:prstGeom>
          <a:ln cap="flat" w="38100">
            <a:solidFill>
              <a:srgbClr val="000000"/>
            </a:solidFill>
            <a:prstDash val="sysDash"/>
            <a:headEnd type="none" len="sm" w="sm"/>
            <a:tailEnd type="none" len="sm" w="sm"/>
          </a:ln>
        </p:spPr>
      </p:sp>
      <p:sp>
        <p:nvSpPr>
          <p:cNvPr name="AutoShape 16" id="16"/>
          <p:cNvSpPr/>
          <p:nvPr/>
        </p:nvSpPr>
        <p:spPr>
          <a:xfrm>
            <a:off x="8904131" y="4876522"/>
            <a:ext cx="2639374" cy="0"/>
          </a:xfrm>
          <a:prstGeom prst="line">
            <a:avLst/>
          </a:prstGeom>
          <a:ln cap="flat" w="38100">
            <a:solidFill>
              <a:srgbClr val="000000"/>
            </a:solidFill>
            <a:prstDash val="sysDash"/>
            <a:headEnd type="none" len="sm" w="sm"/>
            <a:tailEnd type="none" len="sm" w="sm"/>
          </a:ln>
        </p:spPr>
      </p:sp>
      <p:sp>
        <p:nvSpPr>
          <p:cNvPr name="AutoShape 17" id="17"/>
          <p:cNvSpPr/>
          <p:nvPr/>
        </p:nvSpPr>
        <p:spPr>
          <a:xfrm>
            <a:off x="11693692" y="4876522"/>
            <a:ext cx="1904813" cy="0"/>
          </a:xfrm>
          <a:prstGeom prst="line">
            <a:avLst/>
          </a:prstGeom>
          <a:ln cap="flat" w="38100">
            <a:solidFill>
              <a:srgbClr val="000000"/>
            </a:solidFill>
            <a:prstDash val="sysDash"/>
            <a:headEnd type="none" len="sm" w="sm"/>
            <a:tailEnd type="none" len="sm" w="sm"/>
          </a:ln>
        </p:spPr>
      </p:sp>
      <p:sp>
        <p:nvSpPr>
          <p:cNvPr name="AutoShape 18" id="18"/>
          <p:cNvSpPr/>
          <p:nvPr/>
        </p:nvSpPr>
        <p:spPr>
          <a:xfrm>
            <a:off x="9476821" y="5562320"/>
            <a:ext cx="1296432" cy="0"/>
          </a:xfrm>
          <a:prstGeom prst="line">
            <a:avLst/>
          </a:prstGeom>
          <a:ln cap="flat" w="38100">
            <a:solidFill>
              <a:srgbClr val="000000"/>
            </a:solidFill>
            <a:prstDash val="sysDash"/>
            <a:headEnd type="none" len="sm" w="sm"/>
            <a:tailEnd type="none" len="sm" w="sm"/>
          </a:ln>
        </p:spPr>
      </p:sp>
      <p:sp>
        <p:nvSpPr>
          <p:cNvPr name="AutoShape 19" id="19"/>
          <p:cNvSpPr/>
          <p:nvPr/>
        </p:nvSpPr>
        <p:spPr>
          <a:xfrm>
            <a:off x="9476821" y="6248119"/>
            <a:ext cx="1542756" cy="0"/>
          </a:xfrm>
          <a:prstGeom prst="line">
            <a:avLst/>
          </a:prstGeom>
          <a:ln cap="flat" w="38100">
            <a:solidFill>
              <a:srgbClr val="000000"/>
            </a:solidFill>
            <a:prstDash val="sysDash"/>
            <a:headEnd type="none" len="sm" w="sm"/>
            <a:tailEnd type="none" len="sm" w="sm"/>
          </a:ln>
        </p:spPr>
      </p:sp>
      <p:sp>
        <p:nvSpPr>
          <p:cNvPr name="AutoShape 20" id="20"/>
          <p:cNvSpPr/>
          <p:nvPr/>
        </p:nvSpPr>
        <p:spPr>
          <a:xfrm>
            <a:off x="11236953" y="6248119"/>
            <a:ext cx="1331267" cy="0"/>
          </a:xfrm>
          <a:prstGeom prst="line">
            <a:avLst/>
          </a:prstGeom>
          <a:ln cap="flat" w="38100">
            <a:solidFill>
              <a:srgbClr val="000000"/>
            </a:solidFill>
            <a:prstDash val="sysDash"/>
            <a:headEnd type="none" len="sm" w="sm"/>
            <a:tailEnd type="none" len="sm" w="sm"/>
          </a:ln>
        </p:spPr>
      </p:sp>
      <p:sp>
        <p:nvSpPr>
          <p:cNvPr name="AutoShape 21" id="21"/>
          <p:cNvSpPr/>
          <p:nvPr/>
        </p:nvSpPr>
        <p:spPr>
          <a:xfrm>
            <a:off x="16871146" y="8364760"/>
            <a:ext cx="1034699" cy="0"/>
          </a:xfrm>
          <a:prstGeom prst="line">
            <a:avLst/>
          </a:prstGeom>
          <a:ln cap="flat" w="38100">
            <a:solidFill>
              <a:srgbClr val="000000"/>
            </a:solidFill>
            <a:prstDash val="sysDash"/>
            <a:headEnd type="none" len="sm" w="sm"/>
            <a:tailEnd type="none" len="sm" w="sm"/>
          </a:ln>
        </p:spPr>
      </p:sp>
      <p:sp>
        <p:nvSpPr>
          <p:cNvPr name="AutoShape 22" id="22"/>
          <p:cNvSpPr/>
          <p:nvPr/>
        </p:nvSpPr>
        <p:spPr>
          <a:xfrm>
            <a:off x="15630014" y="8355235"/>
            <a:ext cx="1044661" cy="0"/>
          </a:xfrm>
          <a:prstGeom prst="line">
            <a:avLst/>
          </a:prstGeom>
          <a:ln cap="flat" w="38100">
            <a:solidFill>
              <a:srgbClr val="000000"/>
            </a:solidFill>
            <a:prstDash val="sysDash"/>
            <a:headEnd type="none" len="sm" w="sm"/>
            <a:tailEnd type="none" len="sm" w="sm"/>
          </a:ln>
        </p:spPr>
      </p:sp>
      <p:sp>
        <p:nvSpPr>
          <p:cNvPr name="AutoShape 23" id="23"/>
          <p:cNvSpPr/>
          <p:nvPr/>
        </p:nvSpPr>
        <p:spPr>
          <a:xfrm flipV="true">
            <a:off x="11281325" y="3489161"/>
            <a:ext cx="1066947" cy="0"/>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10263553" y="0"/>
            <a:ext cx="6449022" cy="10127108"/>
          </a:xfrm>
          <a:custGeom>
            <a:avLst/>
            <a:gdLst/>
            <a:ahLst/>
            <a:cxnLst/>
            <a:rect r="r" b="b" t="t" l="l"/>
            <a:pathLst>
              <a:path h="10127108" w="6449022">
                <a:moveTo>
                  <a:pt x="0" y="0"/>
                </a:moveTo>
                <a:lnTo>
                  <a:pt x="6449022" y="0"/>
                </a:lnTo>
                <a:lnTo>
                  <a:pt x="6449022" y="10127108"/>
                </a:lnTo>
                <a:lnTo>
                  <a:pt x="0" y="10127108"/>
                </a:lnTo>
                <a:lnTo>
                  <a:pt x="0" y="0"/>
                </a:lnTo>
                <a:close/>
              </a:path>
            </a:pathLst>
          </a:custGeom>
          <a:blipFill>
            <a:blip r:embed="rId2"/>
            <a:stretch>
              <a:fillRect l="0" t="0" r="0" b="0"/>
            </a:stretch>
          </a:blipFill>
        </p:spPr>
      </p:sp>
      <p:sp>
        <p:nvSpPr>
          <p:cNvPr name="TextBox 15" id="15"/>
          <p:cNvSpPr txBox="true"/>
          <p:nvPr/>
        </p:nvSpPr>
        <p:spPr>
          <a:xfrm rot="0">
            <a:off x="2484825" y="1244113"/>
            <a:ext cx="7343477" cy="2115693"/>
          </a:xfrm>
          <a:prstGeom prst="rect">
            <a:avLst/>
          </a:prstGeom>
        </p:spPr>
        <p:txBody>
          <a:bodyPr anchor="t" rtlCol="false" tIns="0" lIns="0" bIns="0" rIns="0">
            <a:spAutoFit/>
          </a:bodyPr>
          <a:lstStyle/>
          <a:p>
            <a:pPr algn="l">
              <a:lnSpc>
                <a:spcPts val="4296"/>
              </a:lnSpc>
            </a:pPr>
            <a:r>
              <a:rPr lang="en-US" sz="2400" b="true">
                <a:solidFill>
                  <a:srgbClr val="000000"/>
                </a:solidFill>
                <a:latin typeface="Noto Sans Bold"/>
                <a:ea typeface="Noto Sans Bold"/>
                <a:cs typeface="Noto Sans Bold"/>
                <a:sym typeface="Noto Sans Bold"/>
              </a:rPr>
              <a:t>e</a:t>
            </a:r>
            <a:r>
              <a:rPr lang="en-US" b="true" sz="2400">
                <a:solidFill>
                  <a:srgbClr val="000000"/>
                </a:solidFill>
                <a:latin typeface="Noto Sans Bold"/>
                <a:ea typeface="Noto Sans Bold"/>
                <a:cs typeface="Noto Sans Bold"/>
                <a:sym typeface="Noto Sans Bold"/>
              </a:rPr>
              <a:t>. Q(ABCDEGHI); </a:t>
            </a:r>
          </a:p>
          <a:p>
            <a:pPr algn="l">
              <a:lnSpc>
                <a:spcPts val="4296"/>
              </a:lnSpc>
            </a:pPr>
            <a:r>
              <a:rPr lang="en-US" sz="2400">
                <a:solidFill>
                  <a:srgbClr val="000000"/>
                </a:solidFill>
                <a:latin typeface="Noto Sans"/>
                <a:ea typeface="Noto Sans"/>
                <a:cs typeface="Noto Sans"/>
                <a:sym typeface="Noto Sans"/>
              </a:rPr>
              <a:t>F={AC→B,BI→ACD,ABC→D,H→I,ACE→BCG,CG→AE}</a:t>
            </a:r>
          </a:p>
          <a:p>
            <a:pPr algn="l">
              <a:lnSpc>
                <a:spcPts val="4296"/>
              </a:lnSpc>
            </a:pPr>
            <a:r>
              <a:rPr lang="en-US" sz="2400">
                <a:solidFill>
                  <a:srgbClr val="000000"/>
                </a:solidFill>
                <a:latin typeface="Noto Sans"/>
                <a:ea typeface="Noto Sans"/>
                <a:cs typeface="Noto Sans"/>
                <a:sym typeface="Noto Sans"/>
              </a:rPr>
              <a:t>TN = {H}</a:t>
            </a:r>
          </a:p>
          <a:p>
            <a:pPr algn="l">
              <a:lnSpc>
                <a:spcPts val="4296"/>
              </a:lnSpc>
            </a:pPr>
            <a:r>
              <a:rPr lang="en-US" sz="2400">
                <a:solidFill>
                  <a:srgbClr val="000000"/>
                </a:solidFill>
                <a:latin typeface="Noto Sans"/>
                <a:ea typeface="Noto Sans"/>
                <a:cs typeface="Noto Sans"/>
                <a:sym typeface="Noto Sans"/>
              </a:rPr>
              <a:t>TG = {ABCIEG}</a:t>
            </a:r>
          </a:p>
        </p:txBody>
      </p:sp>
      <p:sp>
        <p:nvSpPr>
          <p:cNvPr name="TextBox 16" id="16"/>
          <p:cNvSpPr txBox="true"/>
          <p:nvPr/>
        </p:nvSpPr>
        <p:spPr>
          <a:xfrm rot="0">
            <a:off x="1331031" y="4873054"/>
            <a:ext cx="8335932" cy="3229738"/>
          </a:xfrm>
          <a:prstGeom prst="rect">
            <a:avLst/>
          </a:prstGeom>
        </p:spPr>
        <p:txBody>
          <a:bodyPr anchor="t" rtlCol="false" tIns="0" lIns="0" bIns="0" rIns="0">
            <a:spAutoFit/>
          </a:bodyPr>
          <a:lstStyle/>
          <a:p>
            <a:pPr algn="l">
              <a:lnSpc>
                <a:spcPts val="5183"/>
              </a:lnSpc>
            </a:pPr>
            <a:r>
              <a:rPr lang="en-US" sz="2699">
                <a:solidFill>
                  <a:srgbClr val="000000"/>
                </a:solidFill>
                <a:latin typeface="Noto Sans"/>
                <a:ea typeface="Noto Sans"/>
                <a:cs typeface="Noto Sans"/>
                <a:sym typeface="Noto Sans"/>
              </a:rPr>
              <a:t>- </a:t>
            </a:r>
            <a:r>
              <a:rPr lang="en-US" b="true" sz="2699">
                <a:solidFill>
                  <a:srgbClr val="000000"/>
                </a:solidFill>
                <a:latin typeface="Noto Sans Bold"/>
                <a:ea typeface="Noto Sans Bold"/>
                <a:cs typeface="Noto Sans Bold"/>
                <a:sym typeface="Noto Sans Bold"/>
              </a:rPr>
              <a:t>Dạng 1NF:</a:t>
            </a:r>
            <a:r>
              <a:rPr lang="en-US" sz="2699">
                <a:solidFill>
                  <a:srgbClr val="000000"/>
                </a:solidFill>
                <a:latin typeface="Noto Sans"/>
                <a:ea typeface="Noto Sans"/>
                <a:cs typeface="Noto Sans"/>
                <a:sym typeface="Noto Sans"/>
              </a:rPr>
              <a:t> đạt chuẩn dạng 1NF vì các thuộc tính đều mang giá trị nguyên tố</a:t>
            </a:r>
          </a:p>
          <a:p>
            <a:pPr algn="l">
              <a:lnSpc>
                <a:spcPts val="5183"/>
              </a:lnSpc>
            </a:pPr>
            <a:r>
              <a:rPr lang="en-US" sz="2699">
                <a:solidFill>
                  <a:srgbClr val="000000"/>
                </a:solidFill>
                <a:latin typeface="Noto Sans"/>
                <a:ea typeface="Noto Sans"/>
                <a:cs typeface="Noto Sans"/>
                <a:sym typeface="Noto Sans"/>
              </a:rPr>
              <a:t>- </a:t>
            </a:r>
            <a:r>
              <a:rPr lang="en-US" b="true" sz="2699">
                <a:solidFill>
                  <a:srgbClr val="000000"/>
                </a:solidFill>
                <a:latin typeface="Noto Sans Bold"/>
                <a:ea typeface="Noto Sans Bold"/>
                <a:cs typeface="Noto Sans Bold"/>
                <a:sym typeface="Noto Sans Bold"/>
              </a:rPr>
              <a:t>Dạng 2NF </a:t>
            </a:r>
            <a:r>
              <a:rPr lang="en-US" sz="2699">
                <a:solidFill>
                  <a:srgbClr val="000000"/>
                </a:solidFill>
                <a:latin typeface="Noto Sans"/>
                <a:ea typeface="Noto Sans"/>
                <a:cs typeface="Noto Sans"/>
                <a:sym typeface="Noto Sans"/>
              </a:rPr>
              <a:t>: Q không đạt 2NF do tồn tại phụ thuộc hàm một phần như H→I và CG→AE</a:t>
            </a:r>
          </a:p>
          <a:p>
            <a:pPr algn="l">
              <a:lnSpc>
                <a:spcPts val="5183"/>
              </a:lnSpc>
            </a:pPr>
            <a:r>
              <a:rPr lang="en-US" sz="2699">
                <a:solidFill>
                  <a:srgbClr val="000000"/>
                </a:solidFill>
                <a:latin typeface="Noto Sans"/>
                <a:ea typeface="Noto Sans"/>
                <a:cs typeface="Noto Sans"/>
                <a:sym typeface="Noto Sans"/>
              </a:rPr>
              <a:t>=&gt; </a:t>
            </a:r>
            <a:r>
              <a:rPr lang="en-US" b="true" sz="2699">
                <a:solidFill>
                  <a:srgbClr val="000000"/>
                </a:solidFill>
                <a:latin typeface="Noto Sans Bold"/>
                <a:ea typeface="Noto Sans Bold"/>
                <a:cs typeface="Noto Sans Bold"/>
                <a:sym typeface="Noto Sans Bold"/>
              </a:rPr>
              <a:t>Vậy đạt dạng chuẩn 1NF</a:t>
            </a:r>
          </a:p>
        </p:txBody>
      </p:sp>
    </p:spTree>
  </p:cSld>
  <p:clrMapOvr>
    <a:masterClrMapping/>
  </p:clrMapOvr>
  <p:transition spd="fast">
    <p:wipe dir="l"/>
  </p:transition>
</p:sld>
</file>

<file path=ppt/slides/slide9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704356" y="3920313"/>
            <a:ext cx="13654980" cy="2514981"/>
          </a:xfrm>
          <a:prstGeom prst="rect">
            <a:avLst/>
          </a:prstGeom>
        </p:spPr>
        <p:txBody>
          <a:bodyPr anchor="t" rtlCol="false" tIns="0" lIns="0" bIns="0" rIns="0">
            <a:spAutoFit/>
          </a:bodyPr>
          <a:lstStyle/>
          <a:p>
            <a:pPr algn="l">
              <a:lnSpc>
                <a:spcPts val="6762"/>
              </a:lnSpc>
            </a:pPr>
            <a:r>
              <a:rPr lang="en-US" b="true" sz="4200" spc="466">
                <a:solidFill>
                  <a:srgbClr val="000000"/>
                </a:solidFill>
                <a:latin typeface="Noto Sans Bold"/>
                <a:ea typeface="Noto Sans Bold"/>
                <a:cs typeface="Noto Sans Bold"/>
                <a:sym typeface="Noto Sans Bold"/>
              </a:rPr>
              <a:t>Bài 2: </a:t>
            </a:r>
          </a:p>
          <a:p>
            <a:pPr algn="l">
              <a:lnSpc>
                <a:spcPts val="6762"/>
              </a:lnSpc>
            </a:pPr>
            <a:r>
              <a:rPr lang="en-US" sz="4200" spc="466">
                <a:solidFill>
                  <a:srgbClr val="000000"/>
                </a:solidFill>
                <a:latin typeface="Noto Sans"/>
                <a:ea typeface="Noto Sans"/>
                <a:cs typeface="Noto Sans"/>
                <a:sym typeface="Noto Sans"/>
              </a:rPr>
              <a:t>Kiểm tra dạng chuẩn Q(C,S,Z) F={CS→Z;Z→C}</a:t>
            </a:r>
          </a:p>
          <a:p>
            <a:pPr algn="l">
              <a:lnSpc>
                <a:spcPts val="6762"/>
              </a:lnSpc>
            </a:pPr>
          </a:p>
        </p:txBody>
      </p:sp>
    </p:spTree>
  </p:cSld>
  <p:clrMapOvr>
    <a:masterClrMapping/>
  </p:clrMapOvr>
  <p:transition spd="fast">
    <p:wipe dir="l"/>
  </p:transition>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Freeform 14" id="14"/>
          <p:cNvSpPr/>
          <p:nvPr/>
        </p:nvSpPr>
        <p:spPr>
          <a:xfrm flipH="false" flipV="false" rot="0">
            <a:off x="2037535" y="2540903"/>
            <a:ext cx="14772485" cy="5394024"/>
          </a:xfrm>
          <a:custGeom>
            <a:avLst/>
            <a:gdLst/>
            <a:ahLst/>
            <a:cxnLst/>
            <a:rect r="r" b="b" t="t" l="l"/>
            <a:pathLst>
              <a:path h="5394024" w="14772485">
                <a:moveTo>
                  <a:pt x="0" y="0"/>
                </a:moveTo>
                <a:lnTo>
                  <a:pt x="14772485" y="0"/>
                </a:lnTo>
                <a:lnTo>
                  <a:pt x="14772485" y="5394025"/>
                </a:lnTo>
                <a:lnTo>
                  <a:pt x="0" y="5394025"/>
                </a:lnTo>
                <a:lnTo>
                  <a:pt x="0" y="0"/>
                </a:lnTo>
                <a:close/>
              </a:path>
            </a:pathLst>
          </a:custGeom>
          <a:blipFill>
            <a:blip r:embed="rId2"/>
            <a:stretch>
              <a:fillRect l="0" t="0" r="0" b="0"/>
            </a:stretch>
          </a:blipFill>
        </p:spPr>
      </p:sp>
      <p:sp>
        <p:nvSpPr>
          <p:cNvPr name="TextBox 15" id="15"/>
          <p:cNvSpPr txBox="true"/>
          <p:nvPr/>
        </p:nvSpPr>
        <p:spPr>
          <a:xfrm rot="0">
            <a:off x="3578423" y="610906"/>
            <a:ext cx="5196384" cy="1526540"/>
          </a:xfrm>
          <a:prstGeom prst="rect">
            <a:avLst/>
          </a:prstGeom>
        </p:spPr>
        <p:txBody>
          <a:bodyPr anchor="t" rtlCol="false" tIns="0" lIns="0" bIns="0" rIns="0">
            <a:spAutoFit/>
          </a:bodyPr>
          <a:lstStyle/>
          <a:p>
            <a:pPr algn="l">
              <a:lnSpc>
                <a:spcPts val="4059"/>
              </a:lnSpc>
              <a:spcBef>
                <a:spcPct val="0"/>
              </a:spcBef>
            </a:pPr>
            <a:r>
              <a:rPr lang="en-US" sz="2899">
                <a:solidFill>
                  <a:srgbClr val="000000"/>
                </a:solidFill>
                <a:latin typeface="Noto Sans"/>
                <a:ea typeface="Noto Sans"/>
                <a:cs typeface="Noto Sans"/>
                <a:sym typeface="Noto Sans"/>
              </a:rPr>
              <a:t>Vế trái ={C,S,Z}; vế phải = {C,Z}</a:t>
            </a:r>
          </a:p>
          <a:p>
            <a:pPr algn="l">
              <a:lnSpc>
                <a:spcPts val="4059"/>
              </a:lnSpc>
              <a:spcBef>
                <a:spcPct val="0"/>
              </a:spcBef>
            </a:pPr>
            <a:r>
              <a:rPr lang="en-US" sz="2899">
                <a:solidFill>
                  <a:srgbClr val="000000"/>
                </a:solidFill>
                <a:latin typeface="Noto Sans"/>
                <a:ea typeface="Noto Sans"/>
                <a:cs typeface="Noto Sans"/>
                <a:sym typeface="Noto Sans"/>
              </a:rPr>
              <a:t>Tập nguồn = {S}</a:t>
            </a:r>
          </a:p>
          <a:p>
            <a:pPr algn="l">
              <a:lnSpc>
                <a:spcPts val="4059"/>
              </a:lnSpc>
              <a:spcBef>
                <a:spcPct val="0"/>
              </a:spcBef>
            </a:pPr>
            <a:r>
              <a:rPr lang="en-US" sz="2899">
                <a:solidFill>
                  <a:srgbClr val="000000"/>
                </a:solidFill>
                <a:latin typeface="Noto Sans"/>
                <a:ea typeface="Noto Sans"/>
                <a:cs typeface="Noto Sans"/>
                <a:sym typeface="Noto Sans"/>
              </a:rPr>
              <a:t>Tập trung gian = { CS}</a:t>
            </a:r>
          </a:p>
        </p:txBody>
      </p:sp>
    </p:spTree>
  </p:cSld>
  <p:clrMapOvr>
    <a:masterClrMapping/>
  </p:clrMapOvr>
  <p:transition spd="fast">
    <p:wipe dir="u"/>
  </p:transition>
</p:sld>
</file>

<file path=ppt/slides/slide9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308173" y="2671978"/>
            <a:ext cx="17671654" cy="6325997"/>
          </a:xfrm>
          <a:prstGeom prst="rect">
            <a:avLst/>
          </a:prstGeom>
        </p:spPr>
        <p:txBody>
          <a:bodyPr anchor="t" rtlCol="false" tIns="0" lIns="0" bIns="0" rIns="0">
            <a:spAutoFit/>
          </a:bodyPr>
          <a:lstStyle/>
          <a:p>
            <a:pPr algn="l">
              <a:lnSpc>
                <a:spcPts val="6304"/>
              </a:lnSpc>
            </a:pPr>
            <a:r>
              <a:rPr lang="en-US" sz="3200">
                <a:solidFill>
                  <a:srgbClr val="000000"/>
                </a:solidFill>
                <a:latin typeface="Noto Sans"/>
                <a:ea typeface="Noto Sans"/>
                <a:cs typeface="Noto Sans"/>
                <a:sym typeface="Noto Sans"/>
              </a:rPr>
              <a:t>- Dạng 1NF: đạt chuẩn dạng 1NF vì các thuộc tính đều mang giá trị nguyên tố</a:t>
            </a:r>
          </a:p>
          <a:p>
            <a:pPr algn="l">
              <a:lnSpc>
                <a:spcPts val="6304"/>
              </a:lnSpc>
            </a:pPr>
            <a:r>
              <a:rPr lang="en-US" sz="3200">
                <a:solidFill>
                  <a:srgbClr val="000000"/>
                </a:solidFill>
                <a:latin typeface="Noto Sans"/>
                <a:ea typeface="Noto Sans"/>
                <a:cs typeface="Noto Sans"/>
                <a:sym typeface="Noto Sans"/>
              </a:rPr>
              <a:t>- Dạng 2NF: không có phụ thuộc vào một phần của khóa chính =&gt; đạt dạng chuẩn 2NF</a:t>
            </a:r>
          </a:p>
          <a:p>
            <a:pPr algn="l">
              <a:lnSpc>
                <a:spcPts val="6304"/>
              </a:lnSpc>
            </a:pPr>
            <a:r>
              <a:rPr lang="en-US" sz="3200">
                <a:solidFill>
                  <a:srgbClr val="000000"/>
                </a:solidFill>
                <a:latin typeface="Noto Sans"/>
                <a:ea typeface="Noto Sans"/>
                <a:cs typeface="Noto Sans"/>
                <a:sym typeface="Noto Sans"/>
              </a:rPr>
              <a:t>- Dạng 3NF: </a:t>
            </a:r>
          </a:p>
          <a:p>
            <a:pPr algn="l">
              <a:lnSpc>
                <a:spcPts val="6304"/>
              </a:lnSpc>
            </a:pPr>
            <a:r>
              <a:rPr lang="en-US" sz="3200">
                <a:solidFill>
                  <a:srgbClr val="000000"/>
                </a:solidFill>
                <a:latin typeface="Noto Sans"/>
                <a:ea typeface="Noto Sans"/>
                <a:cs typeface="Noto Sans"/>
                <a:sym typeface="Noto Sans"/>
              </a:rPr>
              <a:t> + CS-&gt; Z: CS là siêu khóa</a:t>
            </a:r>
          </a:p>
          <a:p>
            <a:pPr algn="l">
              <a:lnSpc>
                <a:spcPts val="6304"/>
              </a:lnSpc>
            </a:pPr>
            <a:r>
              <a:rPr lang="en-US" sz="3200">
                <a:solidFill>
                  <a:srgbClr val="000000"/>
                </a:solidFill>
                <a:latin typeface="Noto Sans"/>
                <a:ea typeface="Noto Sans"/>
                <a:cs typeface="Noto Sans"/>
                <a:sym typeface="Noto Sans"/>
              </a:rPr>
              <a:t> + Z-&gt; C: Z không phải là siêu khóa nhưng vế phải là thuộc tính của khóa =&gt; đạt dạng chuẩn 3</a:t>
            </a:r>
          </a:p>
          <a:p>
            <a:pPr algn="l">
              <a:lnSpc>
                <a:spcPts val="6304"/>
              </a:lnSpc>
            </a:pPr>
            <a:r>
              <a:rPr lang="en-US" sz="3200">
                <a:solidFill>
                  <a:srgbClr val="000000"/>
                </a:solidFill>
                <a:latin typeface="Noto Sans"/>
                <a:ea typeface="Noto Sans"/>
                <a:cs typeface="Noto Sans"/>
                <a:sym typeface="Noto Sans"/>
              </a:rPr>
              <a:t>- Dạng BCNF: </a:t>
            </a:r>
          </a:p>
          <a:p>
            <a:pPr algn="l">
              <a:lnSpc>
                <a:spcPts val="6304"/>
              </a:lnSpc>
            </a:pPr>
            <a:r>
              <a:rPr lang="en-US" sz="3200">
                <a:solidFill>
                  <a:srgbClr val="000000"/>
                </a:solidFill>
                <a:latin typeface="Noto Sans"/>
                <a:ea typeface="Noto Sans"/>
                <a:cs typeface="Noto Sans"/>
                <a:sym typeface="Noto Sans"/>
              </a:rPr>
              <a:t> + Z-&gt; C: Z không phải là siêu khóa =&gt; vi phạm BCNF</a:t>
            </a:r>
          </a:p>
          <a:p>
            <a:pPr algn="l">
              <a:lnSpc>
                <a:spcPts val="6304"/>
              </a:lnSpc>
            </a:pPr>
            <a:r>
              <a:rPr lang="en-US" sz="3200">
                <a:solidFill>
                  <a:srgbClr val="000000"/>
                </a:solidFill>
                <a:latin typeface="Noto Sans"/>
                <a:ea typeface="Noto Sans"/>
                <a:cs typeface="Noto Sans"/>
                <a:sym typeface="Noto Sans"/>
              </a:rPr>
              <a:t>=&gt; Vậy đạt dạng chuẩn 3</a:t>
            </a:r>
          </a:p>
        </p:txBody>
      </p:sp>
    </p:spTree>
  </p:cSld>
  <p:clrMapOvr>
    <a:masterClrMapping/>
  </p:clrMapOvr>
  <p:transition spd="fast">
    <p:wipe dir="u"/>
  </p:transition>
</p:sld>
</file>

<file path=ppt/slides/slide9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693858" y="1796238"/>
            <a:ext cx="16230600" cy="6551648"/>
          </a:xfrm>
          <a:prstGeom prst="rect">
            <a:avLst/>
          </a:prstGeom>
        </p:spPr>
        <p:txBody>
          <a:bodyPr anchor="t" rtlCol="false" tIns="0" lIns="0" bIns="0" rIns="0">
            <a:spAutoFit/>
          </a:bodyPr>
          <a:lstStyle/>
          <a:p>
            <a:pPr algn="l">
              <a:lnSpc>
                <a:spcPts val="5864"/>
              </a:lnSpc>
            </a:pPr>
            <a:r>
              <a:rPr lang="en-US" b="true" sz="3642" spc="404">
                <a:solidFill>
                  <a:srgbClr val="000000"/>
                </a:solidFill>
                <a:latin typeface="Noto Sans Bold"/>
                <a:ea typeface="Noto Sans Bold"/>
                <a:cs typeface="Noto Sans Bold"/>
                <a:sym typeface="Noto Sans Bold"/>
              </a:rPr>
              <a:t>Bài 3: </a:t>
            </a:r>
          </a:p>
          <a:p>
            <a:pPr algn="l">
              <a:lnSpc>
                <a:spcPts val="6601"/>
              </a:lnSpc>
            </a:pPr>
            <a:r>
              <a:rPr lang="en-US" sz="4100" spc="455">
                <a:solidFill>
                  <a:srgbClr val="000000"/>
                </a:solidFill>
                <a:latin typeface="Noto Sans"/>
                <a:ea typeface="Noto Sans"/>
                <a:cs typeface="Noto Sans"/>
                <a:sym typeface="Noto Sans"/>
              </a:rPr>
              <a:t>Cho lược đồ CSDL Kehoach(NGAY,GIO,PHONG,MONHOC,GIAOVIEN)</a:t>
            </a:r>
          </a:p>
          <a:p>
            <a:pPr algn="l">
              <a:lnSpc>
                <a:spcPts val="6601"/>
              </a:lnSpc>
            </a:pPr>
            <a:r>
              <a:rPr lang="en-US" sz="4100" spc="455">
                <a:solidFill>
                  <a:srgbClr val="000000"/>
                </a:solidFill>
                <a:latin typeface="Noto Sans"/>
                <a:ea typeface="Noto Sans"/>
                <a:cs typeface="Noto Sans"/>
                <a:sym typeface="Noto Sans"/>
              </a:rPr>
              <a:t>F={NGAY,GIO,PHONG→MONHOC </a:t>
            </a:r>
          </a:p>
          <a:p>
            <a:pPr algn="l">
              <a:lnSpc>
                <a:spcPts val="6601"/>
              </a:lnSpc>
            </a:pPr>
            <a:r>
              <a:rPr lang="en-US" sz="4100" spc="455">
                <a:solidFill>
                  <a:srgbClr val="000000"/>
                </a:solidFill>
                <a:latin typeface="Noto Sans"/>
                <a:ea typeface="Noto Sans"/>
                <a:cs typeface="Noto Sans"/>
                <a:sym typeface="Noto Sans"/>
              </a:rPr>
              <a:t>MONHOC,NGAY→GIAOVIEN </a:t>
            </a:r>
          </a:p>
          <a:p>
            <a:pPr algn="l">
              <a:lnSpc>
                <a:spcPts val="6601"/>
              </a:lnSpc>
            </a:pPr>
            <a:r>
              <a:rPr lang="en-US" sz="4100" spc="455">
                <a:solidFill>
                  <a:srgbClr val="000000"/>
                </a:solidFill>
                <a:latin typeface="Noto Sans"/>
                <a:ea typeface="Noto Sans"/>
                <a:cs typeface="Noto Sans"/>
                <a:sym typeface="Noto Sans"/>
              </a:rPr>
              <a:t>NGAY,GIO,PHONG→GIAOVIEN </a:t>
            </a:r>
          </a:p>
          <a:p>
            <a:pPr algn="l">
              <a:lnSpc>
                <a:spcPts val="6601"/>
              </a:lnSpc>
            </a:pPr>
            <a:r>
              <a:rPr lang="en-US" sz="4100" spc="455">
                <a:solidFill>
                  <a:srgbClr val="000000"/>
                </a:solidFill>
                <a:latin typeface="Noto Sans"/>
                <a:ea typeface="Noto Sans"/>
                <a:cs typeface="Noto Sans"/>
                <a:sym typeface="Noto Sans"/>
              </a:rPr>
              <a:t>MONHOC→GIAOVIEN} </a:t>
            </a:r>
          </a:p>
          <a:p>
            <a:pPr algn="l">
              <a:lnSpc>
                <a:spcPts val="6601"/>
              </a:lnSpc>
            </a:pPr>
            <a:r>
              <a:rPr lang="en-US" sz="4100" spc="455">
                <a:solidFill>
                  <a:srgbClr val="000000"/>
                </a:solidFill>
                <a:latin typeface="Noto Sans"/>
                <a:ea typeface="Noto Sans"/>
                <a:cs typeface="Noto Sans"/>
                <a:sym typeface="Noto Sans"/>
              </a:rPr>
              <a:t>a) Xác định dạng chuẩn cao nhất của Kehoach</a:t>
            </a:r>
          </a:p>
        </p:txBody>
      </p:sp>
    </p:spTree>
  </p:cSld>
  <p:clrMapOvr>
    <a:masterClrMapping/>
  </p:clrMapOvr>
  <p:transition spd="fast">
    <p:wipe dir="u"/>
  </p:transition>
</p:sld>
</file>

<file path=ppt/slides/slide9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024730" y="809625"/>
            <a:ext cx="16263270" cy="9295003"/>
          </a:xfrm>
          <a:prstGeom prst="rect">
            <a:avLst/>
          </a:prstGeom>
        </p:spPr>
        <p:txBody>
          <a:bodyPr anchor="t" rtlCol="false" tIns="0" lIns="0" bIns="0" rIns="0">
            <a:spAutoFit/>
          </a:bodyPr>
          <a:lstStyle/>
          <a:p>
            <a:pPr algn="l">
              <a:lnSpc>
                <a:spcPts val="6176"/>
              </a:lnSpc>
            </a:pPr>
            <a:r>
              <a:rPr lang="en-US" b="true" sz="3200">
                <a:solidFill>
                  <a:srgbClr val="000000"/>
                </a:solidFill>
                <a:latin typeface="Noto Sans Bold"/>
                <a:ea typeface="Noto Sans Bold"/>
                <a:cs typeface="Noto Sans Bold"/>
                <a:sym typeface="Noto Sans Bold"/>
              </a:rPr>
              <a:t>NGAY, GIO, PHONG là nút gốc.</a:t>
            </a:r>
          </a:p>
          <a:p>
            <a:pPr algn="l">
              <a:lnSpc>
                <a:spcPts val="6176"/>
              </a:lnSpc>
            </a:pPr>
            <a:r>
              <a:rPr lang="en-US" sz="3200">
                <a:solidFill>
                  <a:srgbClr val="000000"/>
                </a:solidFill>
                <a:latin typeface="Noto Sans"/>
                <a:ea typeface="Noto Sans"/>
                <a:cs typeface="Noto Sans"/>
                <a:sym typeface="Noto Sans"/>
              </a:rPr>
              <a:t>(NGAY, GIO, PHONG)+ = NGAY,GIO,PHONG,MONHOC,GIAOVIEN</a:t>
            </a:r>
          </a:p>
          <a:p>
            <a:pPr algn="l">
              <a:lnSpc>
                <a:spcPts val="6176"/>
              </a:lnSpc>
            </a:pPr>
            <a:r>
              <a:rPr lang="en-US" sz="3200">
                <a:solidFill>
                  <a:srgbClr val="000000"/>
                </a:solidFill>
                <a:latin typeface="Noto Sans"/>
                <a:ea typeface="Noto Sans"/>
                <a:cs typeface="Noto Sans"/>
                <a:sym typeface="Noto Sans"/>
              </a:rPr>
              <a:t>Vì (NGAY, GIO, PHONG)+ = (KEHOACH)+ nên NGAY, GIO, PHONG là khóa của quan hệ KEHOACH.</a:t>
            </a:r>
          </a:p>
          <a:p>
            <a:pPr algn="l">
              <a:lnSpc>
                <a:spcPts val="6176"/>
              </a:lnSpc>
            </a:pPr>
            <a:r>
              <a:rPr lang="en-US" sz="3200">
                <a:solidFill>
                  <a:srgbClr val="000000"/>
                </a:solidFill>
                <a:latin typeface="Noto Sans"/>
                <a:ea typeface="Noto Sans"/>
                <a:cs typeface="Noto Sans"/>
                <a:sym typeface="Noto Sans"/>
              </a:rPr>
              <a:t>Không có thuộc tính phụ thuộc vào tập con của khóa nên mội thuộc tính không khóa đều phụ thuộc đầy đủ vào khóa. </a:t>
            </a:r>
            <a:r>
              <a:rPr lang="en-US" sz="3200">
                <a:solidFill>
                  <a:srgbClr val="F31711"/>
                </a:solidFill>
                <a:latin typeface="Noto Sans"/>
                <a:ea typeface="Noto Sans"/>
                <a:cs typeface="Noto Sans"/>
                <a:sym typeface="Noto Sans"/>
              </a:rPr>
              <a:t>⇒ KE HOACH đạt dạng chuẩn 2 </a:t>
            </a:r>
          </a:p>
          <a:p>
            <a:pPr algn="l">
              <a:lnSpc>
                <a:spcPts val="6176"/>
              </a:lnSpc>
            </a:pPr>
            <a:r>
              <a:rPr lang="en-US" sz="3200">
                <a:solidFill>
                  <a:srgbClr val="000000"/>
                </a:solidFill>
                <a:latin typeface="Noto Sans"/>
                <a:ea typeface="Noto Sans"/>
                <a:cs typeface="Noto Sans"/>
                <a:sym typeface="Noto Sans"/>
              </a:rPr>
              <a:t>Mọi phụ thuộc hàm trong KEHOACH đều đã có vế phải một thuộc tính. Với MONHOC,NGAY→GIAOVIEN, nhận thấy rằng GIAOVIEN ∉ MONHOC, NGAY có: </a:t>
            </a:r>
          </a:p>
          <a:p>
            <a:pPr algn="l">
              <a:lnSpc>
                <a:spcPts val="6176"/>
              </a:lnSpc>
            </a:pPr>
            <a:r>
              <a:rPr lang="en-US" sz="3200">
                <a:solidFill>
                  <a:srgbClr val="000000"/>
                </a:solidFill>
                <a:latin typeface="Noto Sans"/>
                <a:ea typeface="Noto Sans"/>
                <a:cs typeface="Noto Sans"/>
                <a:sym typeface="Noto Sans"/>
              </a:rPr>
              <a:t>+ Vế trái (MONHOC, NGAY) không phải là siêu khóa</a:t>
            </a:r>
          </a:p>
          <a:p>
            <a:pPr algn="l">
              <a:lnSpc>
                <a:spcPts val="6176"/>
              </a:lnSpc>
            </a:pPr>
            <a:r>
              <a:rPr lang="en-US" sz="3200">
                <a:solidFill>
                  <a:srgbClr val="000000"/>
                </a:solidFill>
                <a:latin typeface="Noto Sans"/>
                <a:ea typeface="Noto Sans"/>
                <a:cs typeface="Noto Sans"/>
                <a:sym typeface="Noto Sans"/>
              </a:rPr>
              <a:t>+ Về phải (GIAOVIEN) không là thuộc tính khoá</a:t>
            </a:r>
          </a:p>
          <a:p>
            <a:pPr algn="l">
              <a:lnSpc>
                <a:spcPts val="6176"/>
              </a:lnSpc>
            </a:pPr>
            <a:r>
              <a:rPr lang="en-US" sz="3200">
                <a:solidFill>
                  <a:srgbClr val="F31711"/>
                </a:solidFill>
                <a:latin typeface="Noto Sans"/>
                <a:ea typeface="Noto Sans"/>
                <a:cs typeface="Noto Sans"/>
                <a:sym typeface="Noto Sans"/>
              </a:rPr>
              <a:t>⇒ KEHOACH không đạt dạng chuẩn 3.</a:t>
            </a:r>
            <a:r>
              <a:rPr lang="en-US" sz="3200">
                <a:solidFill>
                  <a:srgbClr val="000000"/>
                </a:solidFill>
                <a:latin typeface="Noto Sans"/>
                <a:ea typeface="Noto Sans"/>
                <a:cs typeface="Noto Sans"/>
                <a:sym typeface="Noto Sans"/>
              </a:rPr>
              <a:t> Vì KEHOACH không đạt dạng</a:t>
            </a:r>
          </a:p>
          <a:p>
            <a:pPr algn="l">
              <a:lnSpc>
                <a:spcPts val="6176"/>
              </a:lnSpc>
            </a:pPr>
            <a:r>
              <a:rPr lang="en-US" sz="3200">
                <a:solidFill>
                  <a:srgbClr val="000000"/>
                </a:solidFill>
                <a:latin typeface="Noto Sans"/>
                <a:ea typeface="Noto Sans"/>
                <a:cs typeface="Noto Sans"/>
                <a:sym typeface="Noto Sans"/>
              </a:rPr>
              <a:t> chuẩn 3 nên nó cũng không đạt BCNF.</a:t>
            </a:r>
          </a:p>
        </p:txBody>
      </p:sp>
    </p:spTree>
  </p:cSld>
  <p:clrMapOvr>
    <a:masterClrMapping/>
  </p:clrMapOvr>
  <p:transition spd="fast">
    <p:wipe dir="d"/>
  </p:transition>
</p:sld>
</file>

<file path=ppt/slides/slide9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718613" y="2762927"/>
            <a:ext cx="15864185" cy="4146141"/>
          </a:xfrm>
          <a:prstGeom prst="rect">
            <a:avLst/>
          </a:prstGeom>
        </p:spPr>
        <p:txBody>
          <a:bodyPr anchor="t" rtlCol="false" tIns="0" lIns="0" bIns="0" rIns="0">
            <a:spAutoFit/>
          </a:bodyPr>
          <a:lstStyle/>
          <a:p>
            <a:pPr algn="l">
              <a:lnSpc>
                <a:spcPts val="6025"/>
              </a:lnSpc>
            </a:pPr>
            <a:r>
              <a:rPr lang="en-US" b="true" sz="3742" spc="415">
                <a:solidFill>
                  <a:srgbClr val="000000"/>
                </a:solidFill>
                <a:latin typeface="Noto Sans Bold"/>
                <a:ea typeface="Noto Sans Bold"/>
                <a:cs typeface="Noto Sans Bold"/>
                <a:sym typeface="Noto Sans Bold"/>
              </a:rPr>
              <a:t>Bài 4: </a:t>
            </a:r>
          </a:p>
          <a:p>
            <a:pPr algn="l">
              <a:lnSpc>
                <a:spcPts val="6762"/>
              </a:lnSpc>
            </a:pPr>
            <a:r>
              <a:rPr lang="en-US" sz="4200" spc="466">
                <a:solidFill>
                  <a:srgbClr val="000000"/>
                </a:solidFill>
                <a:latin typeface="Noto Sans"/>
                <a:ea typeface="Noto Sans"/>
                <a:cs typeface="Noto Sans"/>
                <a:sym typeface="Noto Sans"/>
              </a:rPr>
              <a:t>Cho lược đồ quan hệ Q(A,B,C,D) và tập phụ thuộc hàm F F = {A→B;B→C; D→B} C = {Q₁(A,C,D); Q₂(B,D)} a) Xác định các Fᵢ (những phụ thuộc hàm F được bao trong Qᵢ)</a:t>
            </a:r>
          </a:p>
        </p:txBody>
      </p:sp>
    </p:spTree>
  </p:cSld>
  <p:clrMapOvr>
    <a:masterClrMapping/>
  </p:clrMapOvr>
  <p:transition spd="fast">
    <p:wipe dir="d"/>
  </p:transition>
</p:sld>
</file>

<file path=ppt/slides/slide9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910135" y="1327467"/>
            <a:ext cx="12037308" cy="7479467"/>
          </a:xfrm>
          <a:prstGeom prst="rect">
            <a:avLst/>
          </a:prstGeom>
        </p:spPr>
        <p:txBody>
          <a:bodyPr anchor="t" rtlCol="false" tIns="0" lIns="0" bIns="0" rIns="0">
            <a:spAutoFit/>
          </a:bodyPr>
          <a:lstStyle/>
          <a:p>
            <a:pPr algn="l">
              <a:lnSpc>
                <a:spcPts val="5424"/>
              </a:lnSpc>
            </a:pPr>
            <a:r>
              <a:rPr lang="en-US" b="true" sz="3099">
                <a:solidFill>
                  <a:srgbClr val="000000"/>
                </a:solidFill>
                <a:latin typeface="Noto Sans Bold"/>
                <a:ea typeface="Noto Sans Bold"/>
                <a:cs typeface="Noto Sans Bold"/>
                <a:sym typeface="Noto Sans Bold"/>
              </a:rPr>
              <a:t>*Q1(A,C,D)</a:t>
            </a:r>
          </a:p>
          <a:p>
            <a:pPr algn="l">
              <a:lnSpc>
                <a:spcPts val="5424"/>
              </a:lnSpc>
            </a:pPr>
            <a:r>
              <a:rPr lang="en-US" sz="3099">
                <a:solidFill>
                  <a:srgbClr val="000000"/>
                </a:solidFill>
                <a:latin typeface="Noto Sans"/>
                <a:ea typeface="Noto Sans"/>
                <a:cs typeface="Noto Sans"/>
                <a:sym typeface="Noto Sans"/>
              </a:rPr>
              <a:t> - A→ B không bao trong Q1 vì B không thuộc lược đồ của Q1</a:t>
            </a:r>
          </a:p>
          <a:p>
            <a:pPr algn="l">
              <a:lnSpc>
                <a:spcPts val="5424"/>
              </a:lnSpc>
            </a:pPr>
            <a:r>
              <a:rPr lang="en-US" sz="3099">
                <a:solidFill>
                  <a:srgbClr val="000000"/>
                </a:solidFill>
                <a:latin typeface="Noto Sans"/>
                <a:ea typeface="Noto Sans"/>
                <a:cs typeface="Noto Sans"/>
                <a:sym typeface="Noto Sans"/>
              </a:rPr>
              <a:t> - B → C không bao trong Q1 vì B không thuộc lược đồ của Q1</a:t>
            </a:r>
          </a:p>
          <a:p>
            <a:pPr algn="l">
              <a:lnSpc>
                <a:spcPts val="5424"/>
              </a:lnSpc>
            </a:pPr>
            <a:r>
              <a:rPr lang="en-US" sz="3099">
                <a:solidFill>
                  <a:srgbClr val="000000"/>
                </a:solidFill>
                <a:latin typeface="Noto Sans"/>
                <a:ea typeface="Noto Sans"/>
                <a:cs typeface="Noto Sans"/>
                <a:sym typeface="Noto Sans"/>
              </a:rPr>
              <a:t> - D →B không bao trong Q1 vì B không thuộc lược đồ của Q1</a:t>
            </a:r>
          </a:p>
          <a:p>
            <a:pPr algn="l">
              <a:lnSpc>
                <a:spcPts val="5424"/>
              </a:lnSpc>
            </a:pPr>
            <a:r>
              <a:rPr lang="en-US" sz="3099">
                <a:solidFill>
                  <a:srgbClr val="000000"/>
                </a:solidFill>
                <a:latin typeface="Noto Sans"/>
                <a:ea typeface="Noto Sans"/>
                <a:cs typeface="Noto Sans"/>
                <a:sym typeface="Noto Sans"/>
              </a:rPr>
              <a:t>=&gt; F1 = θ vì không có phụ thuộc hàm nào trong F hợp lệ trong Q1</a:t>
            </a:r>
          </a:p>
          <a:p>
            <a:pPr algn="l">
              <a:lnSpc>
                <a:spcPts val="5424"/>
              </a:lnSpc>
            </a:pPr>
            <a:r>
              <a:rPr lang="en-US" b="true" sz="3099">
                <a:solidFill>
                  <a:srgbClr val="000000"/>
                </a:solidFill>
                <a:latin typeface="Noto Sans Bold"/>
                <a:ea typeface="Noto Sans Bold"/>
                <a:cs typeface="Noto Sans Bold"/>
                <a:sym typeface="Noto Sans Bold"/>
              </a:rPr>
              <a:t>*Q2(B,D)</a:t>
            </a:r>
          </a:p>
          <a:p>
            <a:pPr algn="l">
              <a:lnSpc>
                <a:spcPts val="5424"/>
              </a:lnSpc>
            </a:pPr>
            <a:r>
              <a:rPr lang="en-US" sz="3099">
                <a:solidFill>
                  <a:srgbClr val="000000"/>
                </a:solidFill>
                <a:latin typeface="Noto Sans"/>
                <a:ea typeface="Noto Sans"/>
                <a:cs typeface="Noto Sans"/>
                <a:sym typeface="Noto Sans"/>
              </a:rPr>
              <a:t> - A→ B không bao trong Q2 vì A không thuộc lược đồ của Q2</a:t>
            </a:r>
          </a:p>
          <a:p>
            <a:pPr algn="l">
              <a:lnSpc>
                <a:spcPts val="5424"/>
              </a:lnSpc>
            </a:pPr>
            <a:r>
              <a:rPr lang="en-US" sz="3099">
                <a:solidFill>
                  <a:srgbClr val="000000"/>
                </a:solidFill>
                <a:latin typeface="Noto Sans"/>
                <a:ea typeface="Noto Sans"/>
                <a:cs typeface="Noto Sans"/>
                <a:sym typeface="Noto Sans"/>
              </a:rPr>
              <a:t> - B → C không bao trong Q1 vì C không thuộc lược đồ của Q2</a:t>
            </a:r>
          </a:p>
          <a:p>
            <a:pPr algn="l">
              <a:lnSpc>
                <a:spcPts val="5424"/>
              </a:lnSpc>
            </a:pPr>
            <a:r>
              <a:rPr lang="en-US" sz="3099">
                <a:solidFill>
                  <a:srgbClr val="000000"/>
                </a:solidFill>
                <a:latin typeface="Noto Sans"/>
                <a:ea typeface="Noto Sans"/>
                <a:cs typeface="Noto Sans"/>
                <a:sym typeface="Noto Sans"/>
              </a:rPr>
              <a:t> - D →B bao trong Q2 vì cả B và D đều thuộc lược đồ của Q2</a:t>
            </a:r>
          </a:p>
          <a:p>
            <a:pPr algn="l">
              <a:lnSpc>
                <a:spcPts val="5424"/>
              </a:lnSpc>
            </a:pPr>
            <a:r>
              <a:rPr lang="en-US" sz="3099">
                <a:solidFill>
                  <a:srgbClr val="000000"/>
                </a:solidFill>
                <a:latin typeface="Noto Sans"/>
                <a:ea typeface="Noto Sans"/>
                <a:cs typeface="Noto Sans"/>
                <a:sym typeface="Noto Sans"/>
              </a:rPr>
              <a:t>=&gt; Vậy Q2 chứa 1 phụ thuộc :D → B </a:t>
            </a:r>
          </a:p>
          <a:p>
            <a:pPr algn="l">
              <a:lnSpc>
                <a:spcPts val="5424"/>
              </a:lnSpc>
            </a:pPr>
            <a:r>
              <a:rPr lang="en-US" sz="3099">
                <a:solidFill>
                  <a:srgbClr val="F31711"/>
                </a:solidFill>
                <a:latin typeface="Noto Sans"/>
                <a:ea typeface="Noto Sans"/>
                <a:cs typeface="Noto Sans"/>
                <a:sym typeface="Noto Sans"/>
              </a:rPr>
              <a:t>-&gt; F2={ D → B}</a:t>
            </a:r>
          </a:p>
        </p:txBody>
      </p:sp>
    </p:spTree>
  </p:cSld>
  <p:clrMapOvr>
    <a:masterClrMapping/>
  </p:clrMapOvr>
  <p:transition spd="fast">
    <p:wipe dir="r"/>
  </p:transition>
</p:sld>
</file>

<file path=ppt/slides/slide9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1779623" y="2090547"/>
            <a:ext cx="15803175" cy="5943981"/>
          </a:xfrm>
          <a:prstGeom prst="rect">
            <a:avLst/>
          </a:prstGeom>
        </p:spPr>
        <p:txBody>
          <a:bodyPr anchor="t" rtlCol="false" tIns="0" lIns="0" bIns="0" rIns="0">
            <a:spAutoFit/>
          </a:bodyPr>
          <a:lstStyle/>
          <a:p>
            <a:pPr algn="l">
              <a:lnSpc>
                <a:spcPts val="6762"/>
              </a:lnSpc>
            </a:pPr>
            <a:r>
              <a:rPr lang="en-US" b="true" sz="4200" spc="466">
                <a:solidFill>
                  <a:srgbClr val="000000"/>
                </a:solidFill>
                <a:latin typeface="Noto Sans Bold"/>
                <a:ea typeface="Noto Sans Bold"/>
                <a:cs typeface="Noto Sans Bold"/>
                <a:sym typeface="Noto Sans Bold"/>
              </a:rPr>
              <a:t>Bài 5: </a:t>
            </a:r>
          </a:p>
          <a:p>
            <a:pPr algn="l">
              <a:lnSpc>
                <a:spcPts val="6762"/>
              </a:lnSpc>
            </a:pPr>
            <a:r>
              <a:rPr lang="en-US" sz="4200" spc="466">
                <a:solidFill>
                  <a:srgbClr val="000000"/>
                </a:solidFill>
                <a:latin typeface="Noto Sans"/>
                <a:ea typeface="Noto Sans"/>
                <a:cs typeface="Noto Sans"/>
                <a:sym typeface="Noto Sans"/>
              </a:rPr>
              <a:t>Giả sử ta có lược đồ quan hệ Q(C,D,E,G,H,K) và tập phụ thuộc hàm F như sau; F = {CK→ H; C →D; E→C; E →G; CK →E} </a:t>
            </a:r>
          </a:p>
          <a:p>
            <a:pPr algn="l">
              <a:lnSpc>
                <a:spcPts val="6762"/>
              </a:lnSpc>
            </a:pPr>
            <a:r>
              <a:rPr lang="en-US" sz="4200" spc="466">
                <a:solidFill>
                  <a:srgbClr val="000000"/>
                </a:solidFill>
                <a:latin typeface="Noto Sans"/>
                <a:ea typeface="Noto Sans"/>
                <a:cs typeface="Noto Sans"/>
                <a:sym typeface="Noto Sans"/>
              </a:rPr>
              <a:t>a) Từ tập F, hãy chứng minh EK → DH </a:t>
            </a:r>
          </a:p>
          <a:p>
            <a:pPr algn="l">
              <a:lnSpc>
                <a:spcPts val="6762"/>
              </a:lnSpc>
            </a:pPr>
            <a:r>
              <a:rPr lang="en-US" sz="4200" spc="466">
                <a:solidFill>
                  <a:srgbClr val="000000"/>
                </a:solidFill>
                <a:latin typeface="Noto Sans"/>
                <a:ea typeface="Noto Sans"/>
                <a:cs typeface="Noto Sans"/>
                <a:sym typeface="Noto Sans"/>
              </a:rPr>
              <a:t>b) Tìm tất cả các khóa của Q. </a:t>
            </a:r>
          </a:p>
          <a:p>
            <a:pPr algn="l">
              <a:lnSpc>
                <a:spcPts val="6762"/>
              </a:lnSpc>
            </a:pPr>
            <a:r>
              <a:rPr lang="en-US" sz="4200" spc="466">
                <a:solidFill>
                  <a:srgbClr val="000000"/>
                </a:solidFill>
                <a:latin typeface="Noto Sans"/>
                <a:ea typeface="Noto Sans"/>
                <a:cs typeface="Noto Sans"/>
                <a:sym typeface="Noto Sans"/>
              </a:rPr>
              <a:t>c) Xác định dạng chuẩn của Q.</a:t>
            </a:r>
          </a:p>
        </p:txBody>
      </p:sp>
    </p:spTree>
  </p:cSld>
  <p:clrMapOvr>
    <a:masterClrMapping/>
  </p:clrMapOvr>
  <p:transition spd="fast">
    <p:wipe dir="r"/>
  </p:transition>
</p:sld>
</file>

<file path=ppt/slides/slide9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889583">
            <a:off x="14089407" y="7527829"/>
            <a:ext cx="6986782" cy="8647287"/>
            <a:chOff x="0" y="0"/>
            <a:chExt cx="1906815" cy="2359996"/>
          </a:xfrm>
        </p:grpSpPr>
        <p:sp>
          <p:nvSpPr>
            <p:cNvPr name="Freeform 3" id="3"/>
            <p:cNvSpPr/>
            <p:nvPr/>
          </p:nvSpPr>
          <p:spPr>
            <a:xfrm flipH="false" flipV="false" rot="0">
              <a:off x="0" y="0"/>
              <a:ext cx="1906815" cy="2359996"/>
            </a:xfrm>
            <a:custGeom>
              <a:avLst/>
              <a:gdLst/>
              <a:ahLst/>
              <a:cxnLst/>
              <a:rect r="r" b="b" t="t" l="l"/>
              <a:pathLst>
                <a:path h="2359996" w="1906815">
                  <a:moveTo>
                    <a:pt x="0" y="0"/>
                  </a:moveTo>
                  <a:lnTo>
                    <a:pt x="1906815" y="0"/>
                  </a:lnTo>
                  <a:lnTo>
                    <a:pt x="1906815" y="2359996"/>
                  </a:lnTo>
                  <a:lnTo>
                    <a:pt x="0" y="2359996"/>
                  </a:lnTo>
                  <a:close/>
                </a:path>
              </a:pathLst>
            </a:custGeom>
            <a:solidFill>
              <a:srgbClr val="0453B9"/>
            </a:solidFill>
          </p:spPr>
        </p:sp>
        <p:sp>
          <p:nvSpPr>
            <p:cNvPr name="TextBox 4" id="4"/>
            <p:cNvSpPr txBox="true"/>
            <p:nvPr/>
          </p:nvSpPr>
          <p:spPr>
            <a:xfrm>
              <a:off x="0" y="-47625"/>
              <a:ext cx="1906815" cy="2407621"/>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2889583">
            <a:off x="14762946" y="9051884"/>
            <a:ext cx="6986782" cy="6544861"/>
            <a:chOff x="0" y="0"/>
            <a:chExt cx="1906815" cy="1786207"/>
          </a:xfrm>
        </p:grpSpPr>
        <p:sp>
          <p:nvSpPr>
            <p:cNvPr name="Freeform 6" id="6"/>
            <p:cNvSpPr/>
            <p:nvPr/>
          </p:nvSpPr>
          <p:spPr>
            <a:xfrm flipH="false" flipV="false" rot="0">
              <a:off x="0" y="0"/>
              <a:ext cx="1906815" cy="1786207"/>
            </a:xfrm>
            <a:custGeom>
              <a:avLst/>
              <a:gdLst/>
              <a:ahLst/>
              <a:cxnLst/>
              <a:rect r="r" b="b" t="t" l="l"/>
              <a:pathLst>
                <a:path h="1786207" w="1906815">
                  <a:moveTo>
                    <a:pt x="0" y="0"/>
                  </a:moveTo>
                  <a:lnTo>
                    <a:pt x="1906815" y="0"/>
                  </a:lnTo>
                  <a:lnTo>
                    <a:pt x="1906815" y="1786207"/>
                  </a:lnTo>
                  <a:lnTo>
                    <a:pt x="0" y="1786207"/>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7" id="7"/>
            <p:cNvSpPr txBox="true"/>
            <p:nvPr/>
          </p:nvSpPr>
          <p:spPr>
            <a:xfrm>
              <a:off x="0" y="-47625"/>
              <a:ext cx="1906815" cy="183383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2889583">
            <a:off x="-469608" y="-3153696"/>
            <a:ext cx="2549429" cy="8029063"/>
            <a:chOff x="0" y="0"/>
            <a:chExt cx="695784" cy="2191272"/>
          </a:xfrm>
        </p:grpSpPr>
        <p:sp>
          <p:nvSpPr>
            <p:cNvPr name="Freeform 9" id="9"/>
            <p:cNvSpPr/>
            <p:nvPr/>
          </p:nvSpPr>
          <p:spPr>
            <a:xfrm flipH="false" flipV="false" rot="0">
              <a:off x="0" y="0"/>
              <a:ext cx="695784" cy="2191272"/>
            </a:xfrm>
            <a:custGeom>
              <a:avLst/>
              <a:gdLst/>
              <a:ahLst/>
              <a:cxnLst/>
              <a:rect r="r" b="b" t="t" l="l"/>
              <a:pathLst>
                <a:path h="2191272" w="695784">
                  <a:moveTo>
                    <a:pt x="0" y="0"/>
                  </a:moveTo>
                  <a:lnTo>
                    <a:pt x="695784" y="0"/>
                  </a:lnTo>
                  <a:lnTo>
                    <a:pt x="695784" y="2191272"/>
                  </a:lnTo>
                  <a:lnTo>
                    <a:pt x="0" y="2191272"/>
                  </a:lnTo>
                  <a:close/>
                </a:path>
              </a:pathLst>
            </a:custGeom>
            <a:solidFill>
              <a:srgbClr val="0453B9"/>
            </a:solidFill>
          </p:spPr>
        </p:sp>
        <p:sp>
          <p:nvSpPr>
            <p:cNvPr name="TextBox 10" id="10"/>
            <p:cNvSpPr txBox="true"/>
            <p:nvPr/>
          </p:nvSpPr>
          <p:spPr>
            <a:xfrm>
              <a:off x="0" y="-47625"/>
              <a:ext cx="695784" cy="2238897"/>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2889583">
            <a:off x="-794455" y="-1458097"/>
            <a:ext cx="1833864" cy="4699825"/>
            <a:chOff x="0" y="0"/>
            <a:chExt cx="500494" cy="1282664"/>
          </a:xfrm>
        </p:grpSpPr>
        <p:sp>
          <p:nvSpPr>
            <p:cNvPr name="Freeform 12" id="12"/>
            <p:cNvSpPr/>
            <p:nvPr/>
          </p:nvSpPr>
          <p:spPr>
            <a:xfrm flipH="false" flipV="false" rot="0">
              <a:off x="0" y="0"/>
              <a:ext cx="500494" cy="1282665"/>
            </a:xfrm>
            <a:custGeom>
              <a:avLst/>
              <a:gdLst/>
              <a:ahLst/>
              <a:cxnLst/>
              <a:rect r="r" b="b" t="t" l="l"/>
              <a:pathLst>
                <a:path h="1282665" w="500494">
                  <a:moveTo>
                    <a:pt x="0" y="0"/>
                  </a:moveTo>
                  <a:lnTo>
                    <a:pt x="500494" y="0"/>
                  </a:lnTo>
                  <a:lnTo>
                    <a:pt x="500494" y="1282665"/>
                  </a:lnTo>
                  <a:lnTo>
                    <a:pt x="0" y="1282665"/>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13" id="13"/>
            <p:cNvSpPr txBox="true"/>
            <p:nvPr/>
          </p:nvSpPr>
          <p:spPr>
            <a:xfrm>
              <a:off x="0" y="-47625"/>
              <a:ext cx="500494" cy="1330289"/>
            </a:xfrm>
            <a:prstGeom prst="rect">
              <a:avLst/>
            </a:prstGeom>
          </p:spPr>
          <p:txBody>
            <a:bodyPr anchor="ctr" rtlCol="false" tIns="50800" lIns="50800" bIns="50800" rIns="50800"/>
            <a:lstStyle/>
            <a:p>
              <a:pPr algn="ctr">
                <a:lnSpc>
                  <a:spcPts val="2735"/>
                </a:lnSpc>
              </a:pPr>
            </a:p>
          </p:txBody>
        </p:sp>
      </p:grpSp>
      <p:sp>
        <p:nvSpPr>
          <p:cNvPr name="TextBox 14" id="14"/>
          <p:cNvSpPr txBox="true"/>
          <p:nvPr/>
        </p:nvSpPr>
        <p:spPr>
          <a:xfrm rot="0">
            <a:off x="2354371" y="1422759"/>
            <a:ext cx="14886287" cy="7782053"/>
          </a:xfrm>
          <a:prstGeom prst="rect">
            <a:avLst/>
          </a:prstGeom>
        </p:spPr>
        <p:txBody>
          <a:bodyPr anchor="t" rtlCol="false" tIns="0" lIns="0" bIns="0" rIns="0">
            <a:spAutoFit/>
          </a:bodyPr>
          <a:lstStyle/>
          <a:p>
            <a:pPr algn="l">
              <a:lnSpc>
                <a:spcPts val="5683"/>
              </a:lnSpc>
            </a:pPr>
            <a:r>
              <a:rPr lang="en-US" sz="2799">
                <a:solidFill>
                  <a:srgbClr val="000000"/>
                </a:solidFill>
                <a:latin typeface="Noto Sans"/>
                <a:ea typeface="Noto Sans"/>
                <a:cs typeface="Noto Sans"/>
                <a:sym typeface="Noto Sans"/>
              </a:rPr>
              <a:t>a. </a:t>
            </a:r>
          </a:p>
          <a:p>
            <a:pPr algn="l">
              <a:lnSpc>
                <a:spcPts val="5683"/>
              </a:lnSpc>
            </a:pPr>
            <a:r>
              <a:rPr lang="en-US" sz="2799">
                <a:solidFill>
                  <a:srgbClr val="000000"/>
                </a:solidFill>
                <a:latin typeface="Noto Sans"/>
                <a:ea typeface="Noto Sans"/>
                <a:cs typeface="Noto Sans"/>
                <a:sym typeface="Noto Sans"/>
              </a:rPr>
              <a:t>1. E→C </a:t>
            </a:r>
          </a:p>
          <a:p>
            <a:pPr algn="l">
              <a:lnSpc>
                <a:spcPts val="5683"/>
              </a:lnSpc>
            </a:pPr>
            <a:r>
              <a:rPr lang="en-US" sz="2799">
                <a:solidFill>
                  <a:srgbClr val="000000"/>
                </a:solidFill>
                <a:latin typeface="Noto Sans"/>
                <a:ea typeface="Noto Sans"/>
                <a:cs typeface="Noto Sans"/>
                <a:sym typeface="Noto Sans"/>
              </a:rPr>
              <a:t>2. EK→CK (tính tăng trưởng F2)</a:t>
            </a:r>
          </a:p>
          <a:p>
            <a:pPr algn="l">
              <a:lnSpc>
                <a:spcPts val="5683"/>
              </a:lnSpc>
            </a:pPr>
            <a:r>
              <a:rPr lang="en-US" sz="2799">
                <a:solidFill>
                  <a:srgbClr val="000000"/>
                </a:solidFill>
                <a:latin typeface="Noto Sans"/>
                <a:ea typeface="Noto Sans"/>
                <a:cs typeface="Noto Sans"/>
                <a:sym typeface="Noto Sans"/>
              </a:rPr>
              <a:t>3. CK→ H</a:t>
            </a:r>
          </a:p>
          <a:p>
            <a:pPr algn="l">
              <a:lnSpc>
                <a:spcPts val="5683"/>
              </a:lnSpc>
            </a:pPr>
            <a:r>
              <a:rPr lang="en-US" sz="2799">
                <a:solidFill>
                  <a:srgbClr val="000000"/>
                </a:solidFill>
                <a:latin typeface="Noto Sans"/>
                <a:ea typeface="Noto Sans"/>
                <a:cs typeface="Noto Sans"/>
                <a:sym typeface="Noto Sans"/>
              </a:rPr>
              <a:t>4. EK→H (tính bắc cầu F3)</a:t>
            </a:r>
          </a:p>
          <a:p>
            <a:pPr algn="l">
              <a:lnSpc>
                <a:spcPts val="5683"/>
              </a:lnSpc>
            </a:pPr>
            <a:r>
              <a:rPr lang="en-US" sz="2799">
                <a:solidFill>
                  <a:srgbClr val="000000"/>
                </a:solidFill>
                <a:latin typeface="Noto Sans"/>
                <a:ea typeface="Noto Sans"/>
                <a:cs typeface="Noto Sans"/>
                <a:sym typeface="Noto Sans"/>
              </a:rPr>
              <a:t>5. C→D</a:t>
            </a:r>
          </a:p>
          <a:p>
            <a:pPr algn="l">
              <a:lnSpc>
                <a:spcPts val="5683"/>
              </a:lnSpc>
            </a:pPr>
            <a:r>
              <a:rPr lang="en-US" sz="2799">
                <a:solidFill>
                  <a:srgbClr val="000000"/>
                </a:solidFill>
                <a:latin typeface="Noto Sans"/>
                <a:ea typeface="Noto Sans"/>
                <a:cs typeface="Noto Sans"/>
                <a:sym typeface="Noto Sans"/>
              </a:rPr>
              <a:t>6. E→D (tính bắc cầu F3)</a:t>
            </a:r>
          </a:p>
          <a:p>
            <a:pPr algn="l">
              <a:lnSpc>
                <a:spcPts val="5683"/>
              </a:lnSpc>
            </a:pPr>
            <a:r>
              <a:rPr lang="en-US" sz="2799">
                <a:solidFill>
                  <a:srgbClr val="000000"/>
                </a:solidFill>
                <a:latin typeface="Noto Sans"/>
                <a:ea typeface="Noto Sans"/>
                <a:cs typeface="Noto Sans"/>
                <a:sym typeface="Noto Sans"/>
              </a:rPr>
              <a:t>7. EK→DK (Tính tăng trưởng F2)</a:t>
            </a:r>
          </a:p>
          <a:p>
            <a:pPr algn="l">
              <a:lnSpc>
                <a:spcPts val="5683"/>
              </a:lnSpc>
            </a:pPr>
            <a:r>
              <a:rPr lang="en-US" sz="2799">
                <a:solidFill>
                  <a:srgbClr val="000000"/>
                </a:solidFill>
                <a:latin typeface="Noto Sans"/>
                <a:ea typeface="Noto Sans"/>
                <a:cs typeface="Noto Sans"/>
                <a:sym typeface="Noto Sans"/>
              </a:rPr>
              <a:t>8. EK→D (tính phân rã F5)</a:t>
            </a:r>
          </a:p>
          <a:p>
            <a:pPr algn="l">
              <a:lnSpc>
                <a:spcPts val="5683"/>
              </a:lnSpc>
            </a:pPr>
            <a:r>
              <a:rPr lang="en-US" sz="2799">
                <a:solidFill>
                  <a:srgbClr val="000000"/>
                </a:solidFill>
                <a:latin typeface="Noto Sans"/>
                <a:ea typeface="Noto Sans"/>
                <a:cs typeface="Noto Sans"/>
                <a:sym typeface="Noto Sans"/>
              </a:rPr>
              <a:t>9. EK→DH (Hình kết hợp F4)</a:t>
            </a:r>
          </a:p>
          <a:p>
            <a:pPr algn="l">
              <a:lnSpc>
                <a:spcPts val="5683"/>
              </a:lnSpc>
            </a:pPr>
          </a:p>
        </p:txBody>
      </p:sp>
      <p:sp>
        <p:nvSpPr>
          <p:cNvPr name="TextBox 15" id="15"/>
          <p:cNvSpPr txBox="true"/>
          <p:nvPr/>
        </p:nvSpPr>
        <p:spPr>
          <a:xfrm rot="0">
            <a:off x="9112337" y="1422759"/>
            <a:ext cx="8942288" cy="4924552"/>
          </a:xfrm>
          <a:prstGeom prst="rect">
            <a:avLst/>
          </a:prstGeom>
        </p:spPr>
        <p:txBody>
          <a:bodyPr anchor="t" rtlCol="false" tIns="0" lIns="0" bIns="0" rIns="0">
            <a:spAutoFit/>
          </a:bodyPr>
          <a:lstStyle/>
          <a:p>
            <a:pPr algn="l">
              <a:lnSpc>
                <a:spcPts val="5683"/>
              </a:lnSpc>
            </a:pPr>
            <a:r>
              <a:rPr lang="en-US" sz="2799">
                <a:solidFill>
                  <a:srgbClr val="000000"/>
                </a:solidFill>
                <a:latin typeface="Noto Sans"/>
                <a:ea typeface="Noto Sans"/>
                <a:cs typeface="Noto Sans"/>
                <a:sym typeface="Noto Sans"/>
              </a:rPr>
              <a:t>b. </a:t>
            </a:r>
          </a:p>
          <a:p>
            <a:pPr algn="l">
              <a:lnSpc>
                <a:spcPts val="5683"/>
              </a:lnSpc>
            </a:pPr>
            <a:r>
              <a:rPr lang="en-US" sz="2799">
                <a:solidFill>
                  <a:srgbClr val="000000"/>
                </a:solidFill>
                <a:latin typeface="Noto Sans"/>
                <a:ea typeface="Noto Sans"/>
                <a:cs typeface="Noto Sans"/>
                <a:sym typeface="Noto Sans"/>
              </a:rPr>
              <a:t>K là nút gốc. K+ = K, do K+ ≠ Q+ nên K ko phải là khoá.</a:t>
            </a:r>
          </a:p>
          <a:p>
            <a:pPr algn="l">
              <a:lnSpc>
                <a:spcPts val="5683"/>
              </a:lnSpc>
            </a:pPr>
            <a:r>
              <a:rPr lang="en-US" sz="2799">
                <a:solidFill>
                  <a:srgbClr val="000000"/>
                </a:solidFill>
                <a:latin typeface="Noto Sans"/>
                <a:ea typeface="Noto Sans"/>
                <a:cs typeface="Noto Sans"/>
                <a:sym typeface="Noto Sans"/>
              </a:rPr>
              <a:t>+ Bổ sung thuộc tính C: CK</a:t>
            </a:r>
          </a:p>
          <a:p>
            <a:pPr algn="l">
              <a:lnSpc>
                <a:spcPts val="5683"/>
              </a:lnSpc>
            </a:pPr>
            <a:r>
              <a:rPr lang="en-US" sz="2799">
                <a:solidFill>
                  <a:srgbClr val="000000"/>
                </a:solidFill>
                <a:latin typeface="Noto Sans"/>
                <a:ea typeface="Noto Sans"/>
                <a:cs typeface="Noto Sans"/>
                <a:sym typeface="Noto Sans"/>
              </a:rPr>
              <a:t>CK+ = CKHEGD, do CK+ = Q+ nên CK là khoá.</a:t>
            </a:r>
          </a:p>
          <a:p>
            <a:pPr algn="l">
              <a:lnSpc>
                <a:spcPts val="5683"/>
              </a:lnSpc>
            </a:pPr>
            <a:r>
              <a:rPr lang="en-US" sz="2799">
                <a:solidFill>
                  <a:srgbClr val="000000"/>
                </a:solidFill>
                <a:latin typeface="Noto Sans"/>
                <a:ea typeface="Noto Sans"/>
                <a:cs typeface="Noto Sans"/>
                <a:sym typeface="Noto Sans"/>
              </a:rPr>
              <a:t>+ Bổ sung thuộc tính E: EK</a:t>
            </a:r>
          </a:p>
          <a:p>
            <a:pPr algn="l">
              <a:lnSpc>
                <a:spcPts val="5683"/>
              </a:lnSpc>
            </a:pPr>
            <a:r>
              <a:rPr lang="en-US" sz="2799">
                <a:solidFill>
                  <a:srgbClr val="000000"/>
                </a:solidFill>
                <a:latin typeface="Noto Sans"/>
                <a:ea typeface="Noto Sans"/>
                <a:cs typeface="Noto Sans"/>
                <a:sym typeface="Noto Sans"/>
              </a:rPr>
              <a:t>EK+ = EKCGHD, do EK+ = Q+ nên EK là khoá.</a:t>
            </a:r>
          </a:p>
          <a:p>
            <a:pPr algn="l">
              <a:lnSpc>
                <a:spcPts val="5683"/>
              </a:lnSpc>
            </a:pPr>
            <a:r>
              <a:rPr lang="en-US" sz="2799">
                <a:solidFill>
                  <a:srgbClr val="000000"/>
                </a:solidFill>
                <a:latin typeface="Noto Sans"/>
                <a:ea typeface="Noto Sans"/>
                <a:cs typeface="Noto Sans"/>
                <a:sym typeface="Noto Sans"/>
              </a:rPr>
              <a:t>Khóa của lược đồ Q là </a:t>
            </a:r>
            <a:r>
              <a:rPr lang="en-US" sz="2799">
                <a:solidFill>
                  <a:srgbClr val="F31711"/>
                </a:solidFill>
                <a:latin typeface="Noto Sans"/>
                <a:ea typeface="Noto Sans"/>
                <a:cs typeface="Noto Sans"/>
                <a:sym typeface="Noto Sans"/>
              </a:rPr>
              <a:t>CK</a:t>
            </a:r>
            <a:r>
              <a:rPr lang="en-US" sz="2799">
                <a:solidFill>
                  <a:srgbClr val="000000"/>
                </a:solidFill>
                <a:latin typeface="Noto Sans"/>
                <a:ea typeface="Noto Sans"/>
                <a:cs typeface="Noto Sans"/>
                <a:sym typeface="Noto Sans"/>
              </a:rPr>
              <a:t> và </a:t>
            </a:r>
            <a:r>
              <a:rPr lang="en-US" sz="2799">
                <a:solidFill>
                  <a:srgbClr val="F31711"/>
                </a:solidFill>
                <a:latin typeface="Noto Sans"/>
                <a:ea typeface="Noto Sans"/>
                <a:cs typeface="Noto Sans"/>
                <a:sym typeface="Noto Sans"/>
              </a:rPr>
              <a:t>EK</a:t>
            </a:r>
            <a:r>
              <a:rPr lang="en-US" sz="2799">
                <a:solidFill>
                  <a:srgbClr val="000000"/>
                </a:solidFill>
                <a:latin typeface="Noto Sans"/>
                <a:ea typeface="Noto Sans"/>
                <a:cs typeface="Noto Sans"/>
                <a:sym typeface="Noto Sans"/>
              </a:rPr>
              <a:t>.</a:t>
            </a:r>
          </a:p>
        </p:txBody>
      </p:sp>
      <p:sp>
        <p:nvSpPr>
          <p:cNvPr name="AutoShape 16" id="16"/>
          <p:cNvSpPr/>
          <p:nvPr/>
        </p:nvSpPr>
        <p:spPr>
          <a:xfrm>
            <a:off x="8338815" y="1641834"/>
            <a:ext cx="0" cy="6757792"/>
          </a:xfrm>
          <a:prstGeom prst="line">
            <a:avLst/>
          </a:prstGeom>
          <a:ln cap="flat" w="38100">
            <a:solidFill>
              <a:srgbClr val="000000"/>
            </a:solidFill>
            <a:prstDash val="solid"/>
            <a:headEnd type="none" len="sm" w="sm"/>
            <a:tailEnd type="none" len="sm" w="sm"/>
          </a:ln>
        </p:spPr>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DAGmvsYZbo4</dc:identifier>
  <dcterms:modified xsi:type="dcterms:W3CDTF">2011-08-01T06:04:30Z</dcterms:modified>
  <cp:revision>1</cp:revision>
  <dc:title>chiến dịch mùa hè xanh</dc:title>
</cp:coreProperties>
</file>